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2" r:id="rId6"/>
    <p:sldId id="274" r:id="rId7"/>
    <p:sldId id="275" r:id="rId8"/>
    <p:sldId id="260" r:id="rId9"/>
    <p:sldId id="261" r:id="rId10"/>
    <p:sldId id="262" r:id="rId11"/>
    <p:sldId id="263" r:id="rId12"/>
    <p:sldId id="266" r:id="rId13"/>
    <p:sldId id="264" r:id="rId14"/>
    <p:sldId id="271"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A5A5A5"/>
    <a:srgbClr val="D07B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59"/>
  </p:normalViewPr>
  <p:slideViewPr>
    <p:cSldViewPr snapToGrid="0" showGuides="1">
      <p:cViewPr varScale="1">
        <p:scale>
          <a:sx n="96" d="100"/>
          <a:sy n="96" d="100"/>
        </p:scale>
        <p:origin x="68"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E5D31C-3B7E-48A7-8177-749D4442D2EA}"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B6513D7-35A2-412D-8F09-F51F412DC6E4}">
      <dgm:prSet/>
      <dgm:spPr/>
      <dgm:t>
        <a:bodyPr/>
        <a:lstStyle/>
        <a:p>
          <a:r>
            <a:rPr lang="en-US"/>
            <a:t>Groups of 3-5 students</a:t>
          </a:r>
        </a:p>
      </dgm:t>
    </dgm:pt>
    <dgm:pt modelId="{D788A6B2-A191-478F-89B3-7523B933A5C8}" type="parTrans" cxnId="{0994CE49-7A28-45BC-B5C9-2318F7EB7A6D}">
      <dgm:prSet/>
      <dgm:spPr/>
      <dgm:t>
        <a:bodyPr/>
        <a:lstStyle/>
        <a:p>
          <a:endParaRPr lang="en-US"/>
        </a:p>
      </dgm:t>
    </dgm:pt>
    <dgm:pt modelId="{F9B04F20-D865-4B11-A436-ED11E6177EFD}" type="sibTrans" cxnId="{0994CE49-7A28-45BC-B5C9-2318F7EB7A6D}">
      <dgm:prSet/>
      <dgm:spPr/>
      <dgm:t>
        <a:bodyPr/>
        <a:lstStyle/>
        <a:p>
          <a:endParaRPr lang="en-US"/>
        </a:p>
      </dgm:t>
    </dgm:pt>
    <dgm:pt modelId="{88F764B2-63B4-4BF5-89DC-5CCCB042E496}">
      <dgm:prSet/>
      <dgm:spPr/>
      <dgm:t>
        <a:bodyPr/>
        <a:lstStyle/>
        <a:p>
          <a:r>
            <a:rPr lang="en-US"/>
            <a:t>Sustained throughout the semester</a:t>
          </a:r>
        </a:p>
      </dgm:t>
    </dgm:pt>
    <dgm:pt modelId="{82B65A88-3FE2-425C-B57E-201D4F5FCEE2}" type="parTrans" cxnId="{94126A8A-4669-400A-81BE-F3C8008A4C39}">
      <dgm:prSet/>
      <dgm:spPr/>
      <dgm:t>
        <a:bodyPr/>
        <a:lstStyle/>
        <a:p>
          <a:endParaRPr lang="en-US"/>
        </a:p>
      </dgm:t>
    </dgm:pt>
    <dgm:pt modelId="{4B75A668-33A8-4E5D-87A1-70F59FB7F6B0}" type="sibTrans" cxnId="{94126A8A-4669-400A-81BE-F3C8008A4C39}">
      <dgm:prSet/>
      <dgm:spPr/>
      <dgm:t>
        <a:bodyPr/>
        <a:lstStyle/>
        <a:p>
          <a:endParaRPr lang="en-US"/>
        </a:p>
      </dgm:t>
    </dgm:pt>
    <dgm:pt modelId="{0635C1D5-7198-49D7-A933-1A9CC3264A5C}">
      <dgm:prSet/>
      <dgm:spPr/>
      <dgm:t>
        <a:bodyPr/>
        <a:lstStyle/>
        <a:p>
          <a:r>
            <a:rPr lang="en-US"/>
            <a:t>Application of lecture material</a:t>
          </a:r>
        </a:p>
      </dgm:t>
    </dgm:pt>
    <dgm:pt modelId="{2D0FE00D-61D5-4551-8508-17F9C517FB47}" type="parTrans" cxnId="{62A381FC-8B9D-4F24-9594-D38B445A0A44}">
      <dgm:prSet/>
      <dgm:spPr/>
      <dgm:t>
        <a:bodyPr/>
        <a:lstStyle/>
        <a:p>
          <a:endParaRPr lang="en-US"/>
        </a:p>
      </dgm:t>
    </dgm:pt>
    <dgm:pt modelId="{0C34D00D-93AB-4AF6-AFFA-6EBC2CA463AA}" type="sibTrans" cxnId="{62A381FC-8B9D-4F24-9594-D38B445A0A44}">
      <dgm:prSet/>
      <dgm:spPr/>
      <dgm:t>
        <a:bodyPr/>
        <a:lstStyle/>
        <a:p>
          <a:endParaRPr lang="en-US"/>
        </a:p>
      </dgm:t>
    </dgm:pt>
    <dgm:pt modelId="{9EA8DF59-4A2C-4B44-A41F-1B3C20C2E723}">
      <dgm:prSet/>
      <dgm:spPr/>
      <dgm:t>
        <a:bodyPr/>
        <a:lstStyle/>
        <a:p>
          <a:r>
            <a:rPr lang="en-US"/>
            <a:t>Authority-empty spaces</a:t>
          </a:r>
        </a:p>
      </dgm:t>
    </dgm:pt>
    <dgm:pt modelId="{7F8AA764-D858-4508-B2C3-DBB39FE14725}" type="parTrans" cxnId="{3EB2F724-B542-42DE-8B45-331BA0A3CE73}">
      <dgm:prSet/>
      <dgm:spPr/>
      <dgm:t>
        <a:bodyPr/>
        <a:lstStyle/>
        <a:p>
          <a:endParaRPr lang="en-US"/>
        </a:p>
      </dgm:t>
    </dgm:pt>
    <dgm:pt modelId="{F6EDCA56-2ACD-423D-BF93-500DF07F26FB}" type="sibTrans" cxnId="{3EB2F724-B542-42DE-8B45-331BA0A3CE73}">
      <dgm:prSet/>
      <dgm:spPr/>
      <dgm:t>
        <a:bodyPr/>
        <a:lstStyle/>
        <a:p>
          <a:endParaRPr lang="en-US"/>
        </a:p>
      </dgm:t>
    </dgm:pt>
    <dgm:pt modelId="{9193C982-ABE6-2843-A2AD-C8AE42E80D46}" type="pres">
      <dgm:prSet presAssocID="{30E5D31C-3B7E-48A7-8177-749D4442D2EA}" presName="linear" presStyleCnt="0">
        <dgm:presLayoutVars>
          <dgm:animLvl val="lvl"/>
          <dgm:resizeHandles val="exact"/>
        </dgm:presLayoutVars>
      </dgm:prSet>
      <dgm:spPr/>
    </dgm:pt>
    <dgm:pt modelId="{B1CE0428-43E1-F24F-96D4-C6232805E450}" type="pres">
      <dgm:prSet presAssocID="{9B6513D7-35A2-412D-8F09-F51F412DC6E4}" presName="parentText" presStyleLbl="node1" presStyleIdx="0" presStyleCnt="4">
        <dgm:presLayoutVars>
          <dgm:chMax val="0"/>
          <dgm:bulletEnabled val="1"/>
        </dgm:presLayoutVars>
      </dgm:prSet>
      <dgm:spPr/>
    </dgm:pt>
    <dgm:pt modelId="{176A93EF-2708-BF4E-9D75-BFDE34B119C2}" type="pres">
      <dgm:prSet presAssocID="{F9B04F20-D865-4B11-A436-ED11E6177EFD}" presName="spacer" presStyleCnt="0"/>
      <dgm:spPr/>
    </dgm:pt>
    <dgm:pt modelId="{0DB5256B-99A0-9D49-B4A1-1139BB619E04}" type="pres">
      <dgm:prSet presAssocID="{88F764B2-63B4-4BF5-89DC-5CCCB042E496}" presName="parentText" presStyleLbl="node1" presStyleIdx="1" presStyleCnt="4">
        <dgm:presLayoutVars>
          <dgm:chMax val="0"/>
          <dgm:bulletEnabled val="1"/>
        </dgm:presLayoutVars>
      </dgm:prSet>
      <dgm:spPr/>
    </dgm:pt>
    <dgm:pt modelId="{9B0D5ADF-D8D1-3142-8C2F-C74DAB4BCB25}" type="pres">
      <dgm:prSet presAssocID="{4B75A668-33A8-4E5D-87A1-70F59FB7F6B0}" presName="spacer" presStyleCnt="0"/>
      <dgm:spPr/>
    </dgm:pt>
    <dgm:pt modelId="{92D50E38-E0A5-424B-B4BD-2D477B8C2BE4}" type="pres">
      <dgm:prSet presAssocID="{0635C1D5-7198-49D7-A933-1A9CC3264A5C}" presName="parentText" presStyleLbl="node1" presStyleIdx="2" presStyleCnt="4">
        <dgm:presLayoutVars>
          <dgm:chMax val="0"/>
          <dgm:bulletEnabled val="1"/>
        </dgm:presLayoutVars>
      </dgm:prSet>
      <dgm:spPr/>
    </dgm:pt>
    <dgm:pt modelId="{A7388691-4FEA-0144-8E50-860591B03FAE}" type="pres">
      <dgm:prSet presAssocID="{0C34D00D-93AB-4AF6-AFFA-6EBC2CA463AA}" presName="spacer" presStyleCnt="0"/>
      <dgm:spPr/>
    </dgm:pt>
    <dgm:pt modelId="{8CA32525-F4BA-314B-8075-6644544C8C0B}" type="pres">
      <dgm:prSet presAssocID="{9EA8DF59-4A2C-4B44-A41F-1B3C20C2E723}" presName="parentText" presStyleLbl="node1" presStyleIdx="3" presStyleCnt="4">
        <dgm:presLayoutVars>
          <dgm:chMax val="0"/>
          <dgm:bulletEnabled val="1"/>
        </dgm:presLayoutVars>
      </dgm:prSet>
      <dgm:spPr/>
    </dgm:pt>
  </dgm:ptLst>
  <dgm:cxnLst>
    <dgm:cxn modelId="{29182B0D-4502-834E-A352-C688E1D8D772}" type="presOf" srcId="{88F764B2-63B4-4BF5-89DC-5CCCB042E496}" destId="{0DB5256B-99A0-9D49-B4A1-1139BB619E04}" srcOrd="0" destOrd="0" presId="urn:microsoft.com/office/officeart/2005/8/layout/vList2"/>
    <dgm:cxn modelId="{6ECBC418-173D-CF47-8EE8-499819F6D606}" type="presOf" srcId="{9B6513D7-35A2-412D-8F09-F51F412DC6E4}" destId="{B1CE0428-43E1-F24F-96D4-C6232805E450}" srcOrd="0" destOrd="0" presId="urn:microsoft.com/office/officeart/2005/8/layout/vList2"/>
    <dgm:cxn modelId="{3EB2F724-B542-42DE-8B45-331BA0A3CE73}" srcId="{30E5D31C-3B7E-48A7-8177-749D4442D2EA}" destId="{9EA8DF59-4A2C-4B44-A41F-1B3C20C2E723}" srcOrd="3" destOrd="0" parTransId="{7F8AA764-D858-4508-B2C3-DBB39FE14725}" sibTransId="{F6EDCA56-2ACD-423D-BF93-500DF07F26FB}"/>
    <dgm:cxn modelId="{71D08632-AA03-D940-88C6-D67C486A604C}" type="presOf" srcId="{9EA8DF59-4A2C-4B44-A41F-1B3C20C2E723}" destId="{8CA32525-F4BA-314B-8075-6644544C8C0B}" srcOrd="0" destOrd="0" presId="urn:microsoft.com/office/officeart/2005/8/layout/vList2"/>
    <dgm:cxn modelId="{92141A5E-AA9B-A540-85BE-B6F1F7DC64AD}" type="presOf" srcId="{30E5D31C-3B7E-48A7-8177-749D4442D2EA}" destId="{9193C982-ABE6-2843-A2AD-C8AE42E80D46}" srcOrd="0" destOrd="0" presId="urn:microsoft.com/office/officeart/2005/8/layout/vList2"/>
    <dgm:cxn modelId="{0994CE49-7A28-45BC-B5C9-2318F7EB7A6D}" srcId="{30E5D31C-3B7E-48A7-8177-749D4442D2EA}" destId="{9B6513D7-35A2-412D-8F09-F51F412DC6E4}" srcOrd="0" destOrd="0" parTransId="{D788A6B2-A191-478F-89B3-7523B933A5C8}" sibTransId="{F9B04F20-D865-4B11-A436-ED11E6177EFD}"/>
    <dgm:cxn modelId="{94126A8A-4669-400A-81BE-F3C8008A4C39}" srcId="{30E5D31C-3B7E-48A7-8177-749D4442D2EA}" destId="{88F764B2-63B4-4BF5-89DC-5CCCB042E496}" srcOrd="1" destOrd="0" parTransId="{82B65A88-3FE2-425C-B57E-201D4F5FCEE2}" sibTransId="{4B75A668-33A8-4E5D-87A1-70F59FB7F6B0}"/>
    <dgm:cxn modelId="{199E7FD6-FCE0-5945-86B5-0FB8EC93740B}" type="presOf" srcId="{0635C1D5-7198-49D7-A933-1A9CC3264A5C}" destId="{92D50E38-E0A5-424B-B4BD-2D477B8C2BE4}" srcOrd="0" destOrd="0" presId="urn:microsoft.com/office/officeart/2005/8/layout/vList2"/>
    <dgm:cxn modelId="{62A381FC-8B9D-4F24-9594-D38B445A0A44}" srcId="{30E5D31C-3B7E-48A7-8177-749D4442D2EA}" destId="{0635C1D5-7198-49D7-A933-1A9CC3264A5C}" srcOrd="2" destOrd="0" parTransId="{2D0FE00D-61D5-4551-8508-17F9C517FB47}" sibTransId="{0C34D00D-93AB-4AF6-AFFA-6EBC2CA463AA}"/>
    <dgm:cxn modelId="{6B3AD07C-FD59-2746-9EEB-783DA5F4A6DB}" type="presParOf" srcId="{9193C982-ABE6-2843-A2AD-C8AE42E80D46}" destId="{B1CE0428-43E1-F24F-96D4-C6232805E450}" srcOrd="0" destOrd="0" presId="urn:microsoft.com/office/officeart/2005/8/layout/vList2"/>
    <dgm:cxn modelId="{DDE19847-2633-4449-89E8-E4408E65CF89}" type="presParOf" srcId="{9193C982-ABE6-2843-A2AD-C8AE42E80D46}" destId="{176A93EF-2708-BF4E-9D75-BFDE34B119C2}" srcOrd="1" destOrd="0" presId="urn:microsoft.com/office/officeart/2005/8/layout/vList2"/>
    <dgm:cxn modelId="{38B9D0EA-F714-964A-810D-2E2561EBDE32}" type="presParOf" srcId="{9193C982-ABE6-2843-A2AD-C8AE42E80D46}" destId="{0DB5256B-99A0-9D49-B4A1-1139BB619E04}" srcOrd="2" destOrd="0" presId="urn:microsoft.com/office/officeart/2005/8/layout/vList2"/>
    <dgm:cxn modelId="{32F80551-A149-4948-9245-E62AF46EAA4E}" type="presParOf" srcId="{9193C982-ABE6-2843-A2AD-C8AE42E80D46}" destId="{9B0D5ADF-D8D1-3142-8C2F-C74DAB4BCB25}" srcOrd="3" destOrd="0" presId="urn:microsoft.com/office/officeart/2005/8/layout/vList2"/>
    <dgm:cxn modelId="{A0A96AC5-46BD-344F-88CF-019BE4E40275}" type="presParOf" srcId="{9193C982-ABE6-2843-A2AD-C8AE42E80D46}" destId="{92D50E38-E0A5-424B-B4BD-2D477B8C2BE4}" srcOrd="4" destOrd="0" presId="urn:microsoft.com/office/officeart/2005/8/layout/vList2"/>
    <dgm:cxn modelId="{F9909682-4772-BF45-A934-6CB88EAC6046}" type="presParOf" srcId="{9193C982-ABE6-2843-A2AD-C8AE42E80D46}" destId="{A7388691-4FEA-0144-8E50-860591B03FAE}" srcOrd="5" destOrd="0" presId="urn:microsoft.com/office/officeart/2005/8/layout/vList2"/>
    <dgm:cxn modelId="{1F4EFB20-B809-814A-8485-5BA8259FF52D}" type="presParOf" srcId="{9193C982-ABE6-2843-A2AD-C8AE42E80D46}" destId="{8CA32525-F4BA-314B-8075-6644544C8C0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CE0428-43E1-F24F-96D4-C6232805E450}">
      <dsp:nvSpPr>
        <dsp:cNvPr id="0" name=""/>
        <dsp:cNvSpPr/>
      </dsp:nvSpPr>
      <dsp:spPr>
        <a:xfrm>
          <a:off x="0" y="854804"/>
          <a:ext cx="6253721" cy="7675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Groups of 3-5 students</a:t>
          </a:r>
        </a:p>
      </dsp:txBody>
      <dsp:txXfrm>
        <a:off x="37467" y="892271"/>
        <a:ext cx="6178787" cy="692586"/>
      </dsp:txXfrm>
    </dsp:sp>
    <dsp:sp modelId="{0DB5256B-99A0-9D49-B4A1-1139BB619E04}">
      <dsp:nvSpPr>
        <dsp:cNvPr id="0" name=""/>
        <dsp:cNvSpPr/>
      </dsp:nvSpPr>
      <dsp:spPr>
        <a:xfrm>
          <a:off x="0" y="1714484"/>
          <a:ext cx="6253721" cy="76752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Sustained throughout the semester</a:t>
          </a:r>
        </a:p>
      </dsp:txBody>
      <dsp:txXfrm>
        <a:off x="37467" y="1751951"/>
        <a:ext cx="6178787" cy="692586"/>
      </dsp:txXfrm>
    </dsp:sp>
    <dsp:sp modelId="{92D50E38-E0A5-424B-B4BD-2D477B8C2BE4}">
      <dsp:nvSpPr>
        <dsp:cNvPr id="0" name=""/>
        <dsp:cNvSpPr/>
      </dsp:nvSpPr>
      <dsp:spPr>
        <a:xfrm>
          <a:off x="0" y="2574165"/>
          <a:ext cx="6253721" cy="76752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Application of lecture material</a:t>
          </a:r>
        </a:p>
      </dsp:txBody>
      <dsp:txXfrm>
        <a:off x="37467" y="2611632"/>
        <a:ext cx="6178787" cy="692586"/>
      </dsp:txXfrm>
    </dsp:sp>
    <dsp:sp modelId="{8CA32525-F4BA-314B-8075-6644544C8C0B}">
      <dsp:nvSpPr>
        <dsp:cNvPr id="0" name=""/>
        <dsp:cNvSpPr/>
      </dsp:nvSpPr>
      <dsp:spPr>
        <a:xfrm>
          <a:off x="0" y="3433845"/>
          <a:ext cx="6253721" cy="7675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Authority-empty spaces</a:t>
          </a:r>
        </a:p>
      </dsp:txBody>
      <dsp:txXfrm>
        <a:off x="37467" y="3471312"/>
        <a:ext cx="6178787" cy="6925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5651C-6737-9021-2EB5-9A2791617D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109BEF-9463-010A-3505-BDE959731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980A2C-100A-B3B2-AB8F-418C4B11FF84}"/>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5" name="Footer Placeholder 4">
            <a:extLst>
              <a:ext uri="{FF2B5EF4-FFF2-40B4-BE49-F238E27FC236}">
                <a16:creationId xmlns:a16="http://schemas.microsoft.com/office/drawing/2014/main" id="{2581A0E1-5050-B7D2-DBB9-3C9FB4559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129FB-41B2-2104-751C-E7E0DA762371}"/>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1337652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9333-3565-87AE-1E21-60DF899EB4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DDD434-1F74-1F65-DECA-4A71DACEFD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2DBD5-4E00-8C61-A8E1-49492144AC07}"/>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5" name="Footer Placeholder 4">
            <a:extLst>
              <a:ext uri="{FF2B5EF4-FFF2-40B4-BE49-F238E27FC236}">
                <a16:creationId xmlns:a16="http://schemas.microsoft.com/office/drawing/2014/main" id="{687667CA-1B99-79BD-9E41-D86319BED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53E89-792A-6A4B-7DE1-3C434B10DA98}"/>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9899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D538E-D940-6031-1F60-37C55708F8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561149-D816-4D66-5B4F-2E816D9491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CCA0D-6430-DE80-0888-4A437CE0B460}"/>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5" name="Footer Placeholder 4">
            <a:extLst>
              <a:ext uri="{FF2B5EF4-FFF2-40B4-BE49-F238E27FC236}">
                <a16:creationId xmlns:a16="http://schemas.microsoft.com/office/drawing/2014/main" id="{816C9B7A-7021-2C46-0FC3-2A26F5713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B277F-CA9B-591F-03F4-0AD286A239A1}"/>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119895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68BF-E171-B257-5B2A-F84ED78B58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E8DD92-6B77-07F2-5B68-4AE7DC759D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61DF4-4306-CF62-DD63-4DF75EF6E0D1}"/>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5" name="Footer Placeholder 4">
            <a:extLst>
              <a:ext uri="{FF2B5EF4-FFF2-40B4-BE49-F238E27FC236}">
                <a16:creationId xmlns:a16="http://schemas.microsoft.com/office/drawing/2014/main" id="{477FE49C-3FD4-7AAC-FC2E-46F3CDE7A2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C238D-5C93-D7AB-2A5A-8847AE96FD07}"/>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336106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D91B6-8C29-50CA-7758-5D2FDA8455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172A4D-5DF8-ED4F-06FD-43DB9AAE80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416325-0AEA-3763-4A3D-3BC6361C54FC}"/>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5" name="Footer Placeholder 4">
            <a:extLst>
              <a:ext uri="{FF2B5EF4-FFF2-40B4-BE49-F238E27FC236}">
                <a16:creationId xmlns:a16="http://schemas.microsoft.com/office/drawing/2014/main" id="{FF988C7F-418E-E1E5-1ADF-FF3E5B0A10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E67C9-1AEB-E968-DDE6-F5FF425B28E1}"/>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200480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2B2D-12D0-548E-31F8-90F9180C74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1D435B-5C69-E346-5C6B-B0B6765299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108570-190C-0D97-5873-0A3D29EAF8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37C33-03D6-6C10-559F-1CFF2011FC8B}"/>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6" name="Footer Placeholder 5">
            <a:extLst>
              <a:ext uri="{FF2B5EF4-FFF2-40B4-BE49-F238E27FC236}">
                <a16:creationId xmlns:a16="http://schemas.microsoft.com/office/drawing/2014/main" id="{3AB53580-F881-CA93-A93C-E7C459CD1D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E43F15-199D-A5C6-FF70-B20B052F4759}"/>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1196979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9D3B-B4AE-9816-A1B9-897CB95CDF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C0296B-48EA-CE0F-E863-F7994C645E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23030-E428-60C3-FC8F-2C1FEF3A93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C92901-97F6-3244-8734-9D3652843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4A501F-1061-CEED-CAEC-EDBCC9EF47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1C7321-2C62-D982-5F0A-C9A8EAD2E913}"/>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8" name="Footer Placeholder 7">
            <a:extLst>
              <a:ext uri="{FF2B5EF4-FFF2-40B4-BE49-F238E27FC236}">
                <a16:creationId xmlns:a16="http://schemas.microsoft.com/office/drawing/2014/main" id="{55218D00-A294-68F9-818B-5428FCBC8B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5B61BC-0C6A-7BF6-7731-FB5FF4CAC073}"/>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1393694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9B632-9B88-649F-3D5D-093E4FC5CE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8D03D6-3805-22A4-999B-CAA7413477DF}"/>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4" name="Footer Placeholder 3">
            <a:extLst>
              <a:ext uri="{FF2B5EF4-FFF2-40B4-BE49-F238E27FC236}">
                <a16:creationId xmlns:a16="http://schemas.microsoft.com/office/drawing/2014/main" id="{7191C5CB-008A-C8BB-D148-D4B723A3A3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3A5CE1-D24D-6518-D51A-841BE8146D25}"/>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312219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6A8EB8-5950-DAB8-7858-678E52E0E89A}"/>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3" name="Footer Placeholder 2">
            <a:extLst>
              <a:ext uri="{FF2B5EF4-FFF2-40B4-BE49-F238E27FC236}">
                <a16:creationId xmlns:a16="http://schemas.microsoft.com/office/drawing/2014/main" id="{F23E6693-64DF-74F0-7639-996B557FA8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9EFB15-2893-230A-2168-236939D3C18C}"/>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193658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490CC-B615-A202-7F80-BAB54B0A3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C07178-0408-D5E6-C856-142B092B4C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265744-49AF-438D-DE26-FD19EEAF3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C63588-266A-0E4C-5FEE-3A568C14899E}"/>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6" name="Footer Placeholder 5">
            <a:extLst>
              <a:ext uri="{FF2B5EF4-FFF2-40B4-BE49-F238E27FC236}">
                <a16:creationId xmlns:a16="http://schemas.microsoft.com/office/drawing/2014/main" id="{AA877D76-BE28-E806-A55D-AFE917ED4B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52D6EC-D76E-BDE5-CAEE-45695F8A715D}"/>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1572052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C6C3-6C64-F9CF-483A-A71D4321E4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B38955-E314-5AE8-51FB-CC3B19AA6F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0C3470-4A92-6D42-14D3-CDDD4DBB0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D3458-3BFB-094C-C91A-A3871725AAD1}"/>
              </a:ext>
            </a:extLst>
          </p:cNvPr>
          <p:cNvSpPr>
            <a:spLocks noGrp="1"/>
          </p:cNvSpPr>
          <p:nvPr>
            <p:ph type="dt" sz="half" idx="10"/>
          </p:nvPr>
        </p:nvSpPr>
        <p:spPr/>
        <p:txBody>
          <a:bodyPr/>
          <a:lstStyle/>
          <a:p>
            <a:fld id="{5F5843C3-0E37-6547-AAF8-C9F44A462600}" type="datetimeFigureOut">
              <a:rPr lang="en-US" smtClean="0"/>
              <a:t>11/9/2023</a:t>
            </a:fld>
            <a:endParaRPr lang="en-US"/>
          </a:p>
        </p:txBody>
      </p:sp>
      <p:sp>
        <p:nvSpPr>
          <p:cNvPr id="6" name="Footer Placeholder 5">
            <a:extLst>
              <a:ext uri="{FF2B5EF4-FFF2-40B4-BE49-F238E27FC236}">
                <a16:creationId xmlns:a16="http://schemas.microsoft.com/office/drawing/2014/main" id="{BF085605-D663-92E0-F1FD-E6B5A51FF6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216AB4-F0FF-7406-DD10-3D99CECB8DD3}"/>
              </a:ext>
            </a:extLst>
          </p:cNvPr>
          <p:cNvSpPr>
            <a:spLocks noGrp="1"/>
          </p:cNvSpPr>
          <p:nvPr>
            <p:ph type="sldNum" sz="quarter" idx="12"/>
          </p:nvPr>
        </p:nvSpPr>
        <p:spPr/>
        <p:txBody>
          <a:bodyPr/>
          <a:lstStyle/>
          <a:p>
            <a:fld id="{7A7D3811-2260-1740-81CF-D12BD2C809C2}" type="slidenum">
              <a:rPr lang="en-US" smtClean="0"/>
              <a:t>‹#›</a:t>
            </a:fld>
            <a:endParaRPr lang="en-US"/>
          </a:p>
        </p:txBody>
      </p:sp>
    </p:spTree>
    <p:extLst>
      <p:ext uri="{BB962C8B-B14F-4D97-AF65-F5344CB8AC3E}">
        <p14:creationId xmlns:p14="http://schemas.microsoft.com/office/powerpoint/2010/main" val="6643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84FA66-A082-B679-97DF-5CBE18CCAA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E0648D-4455-85C2-1716-D0B1CDD703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51888-B5F5-590F-5841-F2BCFD11BF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5843C3-0E37-6547-AAF8-C9F44A462600}" type="datetimeFigureOut">
              <a:rPr lang="en-US" smtClean="0"/>
              <a:t>11/9/2023</a:t>
            </a:fld>
            <a:endParaRPr lang="en-US"/>
          </a:p>
        </p:txBody>
      </p:sp>
      <p:sp>
        <p:nvSpPr>
          <p:cNvPr id="5" name="Footer Placeholder 4">
            <a:extLst>
              <a:ext uri="{FF2B5EF4-FFF2-40B4-BE49-F238E27FC236}">
                <a16:creationId xmlns:a16="http://schemas.microsoft.com/office/drawing/2014/main" id="{A3E6BE02-94C2-19DD-73C7-9AFA312FAB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6F9EDD-42E4-8D91-FDBA-095067B940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D3811-2260-1740-81CF-D12BD2C809C2}" type="slidenum">
              <a:rPr lang="en-US" smtClean="0"/>
              <a:t>‹#›</a:t>
            </a:fld>
            <a:endParaRPr lang="en-US"/>
          </a:p>
        </p:txBody>
      </p:sp>
    </p:spTree>
    <p:extLst>
      <p:ext uri="{BB962C8B-B14F-4D97-AF65-F5344CB8AC3E}">
        <p14:creationId xmlns:p14="http://schemas.microsoft.com/office/powerpoint/2010/main" val="1281634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84CA08B7-4716-4E27-A721-D79C91A21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94714483-7072-431F-9DBE-87F44E4D44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495892E1-F4A5-4991-AC52-4F417B14A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34042933-0A94-4AA9-97E0-FB2288C19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51" name="Oval 50">
              <a:extLst>
                <a:ext uri="{FF2B5EF4-FFF2-40B4-BE49-F238E27FC236}">
                  <a16:creationId xmlns:a16="http://schemas.microsoft.com/office/drawing/2014/main" id="{274F2B00-CCCF-4809-9060-BF27174FD2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733E2DBD-A7A5-4BF5-A992-DBD2E0622C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D1254DFF-E2E0-49A3-8171-E187F39D62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5BF8AC9-10AA-4E6A-A51E-BC3868E020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2E0B2B43-CFE1-4B34-9AFC-7AA57060E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592F43BB-4B6D-4E46-8A9F-00DC68069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Rectangle 54">
            <a:extLst>
              <a:ext uri="{FF2B5EF4-FFF2-40B4-BE49-F238E27FC236}">
                <a16:creationId xmlns:a16="http://schemas.microsoft.com/office/drawing/2014/main" id="{17BC89B9-A6CD-482B-9352-638D0E05A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8164" y="96044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1C305F4-6442-CF04-59C3-1D807AB54AD8}"/>
              </a:ext>
            </a:extLst>
          </p:cNvPr>
          <p:cNvPicPr>
            <a:picLocks noChangeAspect="1"/>
          </p:cNvPicPr>
          <p:nvPr/>
        </p:nvPicPr>
        <p:blipFill rotWithShape="1">
          <a:blip r:embed="rId2">
            <a:duotone>
              <a:prstClr val="black"/>
              <a:schemeClr val="bg1">
                <a:tint val="45000"/>
                <a:satMod val="400000"/>
              </a:schemeClr>
            </a:duotone>
            <a:alphaModFix amt="25000"/>
          </a:blip>
          <a:srcRect t="4630" r="-1" b="9443"/>
          <a:stretch/>
        </p:blipFill>
        <p:spPr>
          <a:xfrm>
            <a:off x="749021" y="-2704"/>
            <a:ext cx="10731726" cy="6132211"/>
          </a:xfrm>
          <a:prstGeom prst="rect">
            <a:avLst/>
          </a:prstGeom>
        </p:spPr>
      </p:pic>
      <p:sp>
        <p:nvSpPr>
          <p:cNvPr id="2" name="Title 1">
            <a:extLst>
              <a:ext uri="{FF2B5EF4-FFF2-40B4-BE49-F238E27FC236}">
                <a16:creationId xmlns:a16="http://schemas.microsoft.com/office/drawing/2014/main" id="{E1E690FE-11D5-A170-D90A-863580D7B762}"/>
              </a:ext>
            </a:extLst>
          </p:cNvPr>
          <p:cNvSpPr>
            <a:spLocks noGrp="1"/>
          </p:cNvSpPr>
          <p:nvPr>
            <p:ph type="ctrTitle"/>
          </p:nvPr>
        </p:nvSpPr>
        <p:spPr>
          <a:xfrm>
            <a:off x="2618173" y="630936"/>
            <a:ext cx="7315200" cy="2702018"/>
          </a:xfrm>
          <a:noFill/>
        </p:spPr>
        <p:txBody>
          <a:bodyPr anchor="b">
            <a:normAutofit/>
          </a:bodyPr>
          <a:lstStyle/>
          <a:p>
            <a:r>
              <a:rPr lang="en-US" sz="4800">
                <a:solidFill>
                  <a:schemeClr val="bg1"/>
                </a:solidFill>
              </a:rPr>
              <a:t>AI- Assisted Assignments in Student Learning Circles</a:t>
            </a:r>
          </a:p>
        </p:txBody>
      </p:sp>
      <p:sp>
        <p:nvSpPr>
          <p:cNvPr id="3" name="Subtitle 2">
            <a:extLst>
              <a:ext uri="{FF2B5EF4-FFF2-40B4-BE49-F238E27FC236}">
                <a16:creationId xmlns:a16="http://schemas.microsoft.com/office/drawing/2014/main" id="{53AC96F8-EF86-0320-2900-36B72FBED0BA}"/>
              </a:ext>
            </a:extLst>
          </p:cNvPr>
          <p:cNvSpPr>
            <a:spLocks noGrp="1"/>
          </p:cNvSpPr>
          <p:nvPr>
            <p:ph type="subTitle" idx="1"/>
          </p:nvPr>
        </p:nvSpPr>
        <p:spPr>
          <a:xfrm>
            <a:off x="2618174" y="3427487"/>
            <a:ext cx="7315200" cy="2702020"/>
          </a:xfrm>
          <a:noFill/>
        </p:spPr>
        <p:txBody>
          <a:bodyPr anchor="t">
            <a:normAutofit/>
          </a:bodyPr>
          <a:lstStyle/>
          <a:p>
            <a:r>
              <a:rPr lang="en-US">
                <a:solidFill>
                  <a:schemeClr val="bg1"/>
                </a:solidFill>
              </a:rPr>
              <a:t>Kellye Makamson</a:t>
            </a:r>
          </a:p>
          <a:p>
            <a:r>
              <a:rPr lang="en-US">
                <a:solidFill>
                  <a:schemeClr val="bg1"/>
                </a:solidFill>
              </a:rPr>
              <a:t>Department of Writing and Rhetoric</a:t>
            </a:r>
          </a:p>
        </p:txBody>
      </p:sp>
      <p:sp>
        <p:nvSpPr>
          <p:cNvPr id="36" name="Rectangle 35">
            <a:extLst>
              <a:ext uri="{FF2B5EF4-FFF2-40B4-BE49-F238E27FC236}">
                <a16:creationId xmlns:a16="http://schemas.microsoft.com/office/drawing/2014/main" id="{E2683E3F-F855-4549-84F8-42064EC0F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FC90B1E-0223-4440-AF22-8F32F6F0C7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9" name="Straight Connector 38">
              <a:extLst>
                <a:ext uri="{FF2B5EF4-FFF2-40B4-BE49-F238E27FC236}">
                  <a16:creationId xmlns:a16="http://schemas.microsoft.com/office/drawing/2014/main" id="{A2D2E879-0004-4D84-8137-1C09334038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3BE75A2-0D83-4F8E-84CC-D3BCD565B1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E90F7F49-1039-49EF-A9BD-153DB590B68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E85F508-9EA4-4B4D-8171-648670650E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11CE155D-684B-4F5E-B835-C52765E310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5" name="Straight Connector 44">
              <a:extLst>
                <a:ext uri="{FF2B5EF4-FFF2-40B4-BE49-F238E27FC236}">
                  <a16:creationId xmlns:a16="http://schemas.microsoft.com/office/drawing/2014/main" id="{04F84AF8-E1A7-41D4-A102-8F87CAE37E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ED126F1-DB23-4314-B6C7-FE89E3C581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8ACB2B6F-8883-4A00-88DD-98CDDD46B8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B9A2180-808A-4423-BB2B-6464B29000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90680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D08D10-B91F-4654-D5B8-E463B63BD4EC}"/>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Tracking Their Progress</a:t>
            </a:r>
          </a:p>
        </p:txBody>
      </p:sp>
      <p:sp>
        <p:nvSpPr>
          <p:cNvPr id="11" name="Rectangle 10">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51956D35-F408-EBCE-32B9-627C68204F59}"/>
              </a:ext>
            </a:extLst>
          </p:cNvPr>
          <p:cNvSpPr/>
          <p:nvPr/>
        </p:nvSpPr>
        <p:spPr>
          <a:xfrm>
            <a:off x="610830" y="2181360"/>
            <a:ext cx="3419167" cy="4293181"/>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With students across the nation still suffering from significant learning loss following COVID-19, schools should increase homework to help bring students back to grade level. </a:t>
            </a:r>
            <a:endParaRPr lang="en-US" sz="1400" dirty="0"/>
          </a:p>
        </p:txBody>
      </p:sp>
      <p:sp>
        <p:nvSpPr>
          <p:cNvPr id="14" name="Rounded Rectangle 13">
            <a:extLst>
              <a:ext uri="{FF2B5EF4-FFF2-40B4-BE49-F238E27FC236}">
                <a16:creationId xmlns:a16="http://schemas.microsoft.com/office/drawing/2014/main" id="{4F18E032-F5BE-5E22-C1C1-F109E82E5694}"/>
              </a:ext>
            </a:extLst>
          </p:cNvPr>
          <p:cNvSpPr/>
          <p:nvPr/>
        </p:nvSpPr>
        <p:spPr>
          <a:xfrm>
            <a:off x="4329881" y="2164750"/>
            <a:ext cx="3419167" cy="4309791"/>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With students across the nation still suffering from significant learning loss following COVID-19, schools should increase homework to help bring students back to grade level. </a:t>
            </a:r>
            <a:endParaRPr lang="en-US" sz="1400" dirty="0"/>
          </a:p>
        </p:txBody>
      </p:sp>
      <p:sp>
        <p:nvSpPr>
          <p:cNvPr id="15" name="Rounded Rectangle 14">
            <a:extLst>
              <a:ext uri="{FF2B5EF4-FFF2-40B4-BE49-F238E27FC236}">
                <a16:creationId xmlns:a16="http://schemas.microsoft.com/office/drawing/2014/main" id="{B4D3336B-ED1D-BFF8-5BB8-270C06330698}"/>
              </a:ext>
            </a:extLst>
          </p:cNvPr>
          <p:cNvSpPr/>
          <p:nvPr/>
        </p:nvSpPr>
        <p:spPr>
          <a:xfrm>
            <a:off x="8063671" y="2181361"/>
            <a:ext cx="3474474" cy="4293180"/>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With students across the nation still suffering from significant learning loss following COVID-19, schools should increase homework to help bring students back to grade level. </a:t>
            </a:r>
            <a:endPar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en-US"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Question: Does increased homework lead to better academic outcomes?</a:t>
            </a:r>
            <a:endParaRPr lang="en-US" sz="1400" dirty="0"/>
          </a:p>
        </p:txBody>
      </p:sp>
      <p:sp>
        <p:nvSpPr>
          <p:cNvPr id="17" name="Rounded Rectangle 16">
            <a:extLst>
              <a:ext uri="{FF2B5EF4-FFF2-40B4-BE49-F238E27FC236}">
                <a16:creationId xmlns:a16="http://schemas.microsoft.com/office/drawing/2014/main" id="{A908D5C2-8A39-D150-908F-F65B97409338}"/>
              </a:ext>
            </a:extLst>
          </p:cNvPr>
          <p:cNvSpPr/>
          <p:nvPr/>
        </p:nvSpPr>
        <p:spPr>
          <a:xfrm>
            <a:off x="726362" y="4047509"/>
            <a:ext cx="3508270" cy="2243699"/>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claim above, we could see this being the case for all students due to COVID19, but what age group is most affected by COVID19 that the paper would address the most? </a:t>
            </a:r>
            <a:endParaRPr lang="en-US" sz="1400" dirty="0"/>
          </a:p>
        </p:txBody>
      </p:sp>
      <p:sp>
        <p:nvSpPr>
          <p:cNvPr id="18" name="Rounded Rectangle 17">
            <a:extLst>
              <a:ext uri="{FF2B5EF4-FFF2-40B4-BE49-F238E27FC236}">
                <a16:creationId xmlns:a16="http://schemas.microsoft.com/office/drawing/2014/main" id="{9908F003-6331-757B-70B1-E69FB222649C}"/>
              </a:ext>
            </a:extLst>
          </p:cNvPr>
          <p:cNvSpPr/>
          <p:nvPr/>
        </p:nvSpPr>
        <p:spPr>
          <a:xfrm>
            <a:off x="4439256" y="4047509"/>
            <a:ext cx="3467104" cy="2243699"/>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There is substantial evidence that students haven't recovered their learning loss from COVID 19. Increasing homework can be an effective way to combat learning loss due to COVID 19, but it can't be relied on as the only method to restore a child back to grade level. </a:t>
            </a:r>
            <a:r>
              <a:rPr lang="en-US" sz="14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Also, </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increase in homework can have effects on student mental health.</a:t>
            </a:r>
            <a:endParaRPr lang="en-US" sz="1400" dirty="0"/>
          </a:p>
        </p:txBody>
      </p:sp>
      <p:sp>
        <p:nvSpPr>
          <p:cNvPr id="19" name="Rounded Rectangle 18">
            <a:extLst>
              <a:ext uri="{FF2B5EF4-FFF2-40B4-BE49-F238E27FC236}">
                <a16:creationId xmlns:a16="http://schemas.microsoft.com/office/drawing/2014/main" id="{0D2DEB09-27D7-67AE-2CD4-834C05F2CAED}"/>
              </a:ext>
            </a:extLst>
          </p:cNvPr>
          <p:cNvSpPr/>
          <p:nvPr/>
        </p:nvSpPr>
        <p:spPr>
          <a:xfrm>
            <a:off x="8191486" y="4064088"/>
            <a:ext cx="3503969" cy="2210540"/>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relationship between homework and academic success is complicated, so it seems that increasing homework isn't the answer to improving academic outcomes. Homework's effect is dependent on many factors such as grade level and type of work.</a:t>
            </a:r>
            <a:r>
              <a:rPr lang="en-US" sz="1400" dirty="0">
                <a:effectLst/>
              </a:rPr>
              <a:t> </a:t>
            </a:r>
            <a:endParaRPr lang="en-US" sz="1400" dirty="0"/>
          </a:p>
        </p:txBody>
      </p:sp>
      <p:sp>
        <p:nvSpPr>
          <p:cNvPr id="3" name="Right Arrow 2">
            <a:extLst>
              <a:ext uri="{FF2B5EF4-FFF2-40B4-BE49-F238E27FC236}">
                <a16:creationId xmlns:a16="http://schemas.microsoft.com/office/drawing/2014/main" id="{EED83BC8-F12E-B135-7D3B-26C5CB930F20}"/>
              </a:ext>
            </a:extLst>
          </p:cNvPr>
          <p:cNvSpPr/>
          <p:nvPr/>
        </p:nvSpPr>
        <p:spPr>
          <a:xfrm>
            <a:off x="4025077" y="3621860"/>
            <a:ext cx="513735" cy="484632"/>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a:extLst>
              <a:ext uri="{FF2B5EF4-FFF2-40B4-BE49-F238E27FC236}">
                <a16:creationId xmlns:a16="http://schemas.microsoft.com/office/drawing/2014/main" id="{422C7F34-D276-9735-9A77-6A29C3628D38}"/>
              </a:ext>
            </a:extLst>
          </p:cNvPr>
          <p:cNvSpPr/>
          <p:nvPr/>
        </p:nvSpPr>
        <p:spPr>
          <a:xfrm>
            <a:off x="7757337" y="3621508"/>
            <a:ext cx="513735" cy="484632"/>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4589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D08D10-B91F-4654-D5B8-E463B63BD4EC}"/>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Tracking Their Progress</a:t>
            </a:r>
          </a:p>
        </p:txBody>
      </p:sp>
      <p:sp>
        <p:nvSpPr>
          <p:cNvPr id="11" name="Rectangle 10">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51956D35-F408-EBCE-32B9-627C68204F59}"/>
              </a:ext>
            </a:extLst>
          </p:cNvPr>
          <p:cNvSpPr/>
          <p:nvPr/>
        </p:nvSpPr>
        <p:spPr>
          <a:xfrm>
            <a:off x="610830" y="2181360"/>
            <a:ext cx="3419167" cy="4293181"/>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To improve graduation rates in the Mississippi Delta, the state should increase funding to underperforming schools, freeing struggling school districts from the financial restrictions associated with lower local property taxes. </a:t>
            </a:r>
            <a:endParaRPr lang="en-US" sz="1400" dirty="0"/>
          </a:p>
        </p:txBody>
      </p:sp>
      <p:sp>
        <p:nvSpPr>
          <p:cNvPr id="14" name="Rounded Rectangle 13">
            <a:extLst>
              <a:ext uri="{FF2B5EF4-FFF2-40B4-BE49-F238E27FC236}">
                <a16:creationId xmlns:a16="http://schemas.microsoft.com/office/drawing/2014/main" id="{4F18E032-F5BE-5E22-C1C1-F109E82E5694}"/>
              </a:ext>
            </a:extLst>
          </p:cNvPr>
          <p:cNvSpPr/>
          <p:nvPr/>
        </p:nvSpPr>
        <p:spPr>
          <a:xfrm>
            <a:off x="4329881" y="2164750"/>
            <a:ext cx="3419167" cy="4309791"/>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To improve graduation rates in the Mississippi Delta, the state should increase funding to underperforming schools, freeing struggling school districts from the financial restrictions associated with lower local property taxes. </a:t>
            </a:r>
            <a:endParaRPr lang="en-US" sz="1400" dirty="0"/>
          </a:p>
        </p:txBody>
      </p:sp>
      <p:sp>
        <p:nvSpPr>
          <p:cNvPr id="15" name="Rounded Rectangle 14">
            <a:extLst>
              <a:ext uri="{FF2B5EF4-FFF2-40B4-BE49-F238E27FC236}">
                <a16:creationId xmlns:a16="http://schemas.microsoft.com/office/drawing/2014/main" id="{B4D3336B-ED1D-BFF8-5BB8-270C06330698}"/>
              </a:ext>
            </a:extLst>
          </p:cNvPr>
          <p:cNvSpPr/>
          <p:nvPr/>
        </p:nvSpPr>
        <p:spPr>
          <a:xfrm>
            <a:off x="8063671" y="2181361"/>
            <a:ext cx="3474474" cy="4293180"/>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To improve graduation rates in the Mississippi Delta, the state should increase funding to underperforming schools, freeing struggling school districts from the financial restrictions associated with lower local property taxes. </a:t>
            </a:r>
          </a:p>
          <a:p>
            <a:endParaRPr lang="en-US"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Question: When might additional funding for schools </a:t>
            </a:r>
            <a:r>
              <a:rPr lang="en-US" sz="14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a:t>
            </a:r>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lead to better outcomes?</a:t>
            </a:r>
            <a:endParaRPr lang="en-US" sz="1400" dirty="0"/>
          </a:p>
        </p:txBody>
      </p:sp>
      <p:sp>
        <p:nvSpPr>
          <p:cNvPr id="17" name="Rounded Rectangle 16">
            <a:extLst>
              <a:ext uri="{FF2B5EF4-FFF2-40B4-BE49-F238E27FC236}">
                <a16:creationId xmlns:a16="http://schemas.microsoft.com/office/drawing/2014/main" id="{A908D5C2-8A39-D150-908F-F65B97409338}"/>
              </a:ext>
            </a:extLst>
          </p:cNvPr>
          <p:cNvSpPr/>
          <p:nvPr/>
        </p:nvSpPr>
        <p:spPr>
          <a:xfrm>
            <a:off x="726362" y="4807974"/>
            <a:ext cx="3508270" cy="1483234"/>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 think that states should increase funding in underperforming schools. Getting better technology and teachers will greatly benefit the schools. The money can also benefit the learning environment.</a:t>
            </a:r>
            <a:endParaRPr lang="en-US" sz="1400" dirty="0"/>
          </a:p>
        </p:txBody>
      </p:sp>
      <p:sp>
        <p:nvSpPr>
          <p:cNvPr id="18" name="Rounded Rectangle 17">
            <a:extLst>
              <a:ext uri="{FF2B5EF4-FFF2-40B4-BE49-F238E27FC236}">
                <a16:creationId xmlns:a16="http://schemas.microsoft.com/office/drawing/2014/main" id="{9908F003-6331-757B-70B1-E69FB222649C}"/>
              </a:ext>
            </a:extLst>
          </p:cNvPr>
          <p:cNvSpPr/>
          <p:nvPr/>
        </p:nvSpPr>
        <p:spPr>
          <a:xfrm>
            <a:off x="4439256" y="4807974"/>
            <a:ext cx="3467104" cy="1483234"/>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AI agrees, giving more funding to underperforming schools will greatly benefit them. Lowering taxes will help them invest money into technology for the school, increasing graduation rates.</a:t>
            </a:r>
            <a:endParaRPr lang="en-US" sz="1400" dirty="0"/>
          </a:p>
        </p:txBody>
      </p:sp>
      <p:sp>
        <p:nvSpPr>
          <p:cNvPr id="19" name="Rounded Rectangle 18">
            <a:extLst>
              <a:ext uri="{FF2B5EF4-FFF2-40B4-BE49-F238E27FC236}">
                <a16:creationId xmlns:a16="http://schemas.microsoft.com/office/drawing/2014/main" id="{0D2DEB09-27D7-67AE-2CD4-834C05F2CAED}"/>
              </a:ext>
            </a:extLst>
          </p:cNvPr>
          <p:cNvSpPr/>
          <p:nvPr/>
        </p:nvSpPr>
        <p:spPr>
          <a:xfrm>
            <a:off x="8191486" y="4807974"/>
            <a:ext cx="3503969" cy="1466653"/>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It does not lead to better student outcomes because it has little student relationship achievement growth. Research shows that funding can help after several years, but the outcomes wouldn’t come right away.</a:t>
            </a:r>
            <a:endParaRPr lang="en-US" sz="1400" dirty="0"/>
          </a:p>
        </p:txBody>
      </p:sp>
      <p:sp>
        <p:nvSpPr>
          <p:cNvPr id="3" name="Right Arrow 2">
            <a:extLst>
              <a:ext uri="{FF2B5EF4-FFF2-40B4-BE49-F238E27FC236}">
                <a16:creationId xmlns:a16="http://schemas.microsoft.com/office/drawing/2014/main" id="{F3BA57C7-05C8-AEC5-FE9E-914874890EAC}"/>
              </a:ext>
            </a:extLst>
          </p:cNvPr>
          <p:cNvSpPr/>
          <p:nvPr/>
        </p:nvSpPr>
        <p:spPr>
          <a:xfrm>
            <a:off x="4025389" y="4085288"/>
            <a:ext cx="513735" cy="484632"/>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a:extLst>
              <a:ext uri="{FF2B5EF4-FFF2-40B4-BE49-F238E27FC236}">
                <a16:creationId xmlns:a16="http://schemas.microsoft.com/office/drawing/2014/main" id="{D71C792A-CF4C-D5B9-A2A2-F80621484881}"/>
              </a:ext>
            </a:extLst>
          </p:cNvPr>
          <p:cNvSpPr/>
          <p:nvPr/>
        </p:nvSpPr>
        <p:spPr>
          <a:xfrm>
            <a:off x="7741727" y="4085288"/>
            <a:ext cx="513735" cy="484632"/>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435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112AC23-F046-4DC5-9B92-07CA6CC7C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5AAFE7-143D-45AC-B616-09521E0F5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BA5DB72-E109-4D37-B6DD-C328D5397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C34EE77-74D1-42B4-801B-40B35A68C1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5" name="Oval 14">
              <a:extLst>
                <a:ext uri="{FF2B5EF4-FFF2-40B4-BE49-F238E27FC236}">
                  <a16:creationId xmlns:a16="http://schemas.microsoft.com/office/drawing/2014/main" id="{12152B4E-1BCF-43D1-814C-F560CEB52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5486774-B7FC-480F-9AAF-9F55F4C43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8FA6A4C-BA1F-4EF8-B3BD-F28CB66DE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BF89DB3-EA73-4FD0-AACB-5FE32C149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BAB203A-25C6-422F-9DB6-C69F0EE9F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74730A1-7A3A-4ACF-965D-A6DCEC7DB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B2D1A1F-B200-4444-AE01-EFC97AF7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4" y="1042604"/>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0E4CB9D-2256-4786-8DDF-ADFBF35337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5" name="Straight Connector 24">
              <a:extLst>
                <a:ext uri="{FF2B5EF4-FFF2-40B4-BE49-F238E27FC236}">
                  <a16:creationId xmlns:a16="http://schemas.microsoft.com/office/drawing/2014/main" id="{180841E3-DFCC-429A-B907-8B06EDB1E9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4698A1-0C53-4620-97E1-B4689288CF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DBDFF7F-BD40-4085-952D-F6EC5908D9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F29CA06-4FE5-44A6-8D40-A9C36449CE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568E6F37-AE05-46BF-A77F-5505926E92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8D6F5ECB-975C-4A38-BD48-A3C2B38E9E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F36011-C922-4FD6-B09D-781A87054B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1FD3DC2-6A33-4C9E-B0F5-5D6209717F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4F800E-82BC-4AEF-9F07-7F95C8B8C3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97B48E8-CD36-383E-11EE-14AB40B17AB6}"/>
              </a:ext>
            </a:extLst>
          </p:cNvPr>
          <p:cNvSpPr>
            <a:spLocks noGrp="1"/>
          </p:cNvSpPr>
          <p:nvPr>
            <p:ph type="title"/>
          </p:nvPr>
        </p:nvSpPr>
        <p:spPr>
          <a:xfrm>
            <a:off x="630936" y="630936"/>
            <a:ext cx="4989918" cy="5478640"/>
          </a:xfrm>
          <a:noFill/>
        </p:spPr>
        <p:txBody>
          <a:bodyPr anchor="ctr">
            <a:normAutofit/>
          </a:bodyPr>
          <a:lstStyle/>
          <a:p>
            <a:r>
              <a:rPr lang="en-US" sz="4800">
                <a:solidFill>
                  <a:schemeClr val="bg1"/>
                </a:solidFill>
              </a:rPr>
              <a:t>Student Reactions</a:t>
            </a:r>
          </a:p>
        </p:txBody>
      </p:sp>
      <p:sp>
        <p:nvSpPr>
          <p:cNvPr id="36" name="Rectangle 35">
            <a:extLst>
              <a:ext uri="{FF2B5EF4-FFF2-40B4-BE49-F238E27FC236}">
                <a16:creationId xmlns:a16="http://schemas.microsoft.com/office/drawing/2014/main" id="{C8D9C5DD-B8B3-46A0-8FBC-EE462F96C4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801066" y="497785"/>
            <a:ext cx="5678424" cy="5674840"/>
          </a:xfrm>
          <a:prstGeom prst="rect">
            <a:avLst/>
          </a:prstGeom>
          <a:gradFill flip="none" rotWithShape="1">
            <a:gsLst>
              <a:gs pos="0">
                <a:schemeClr val="tx1">
                  <a:alpha val="20000"/>
                </a:schemeClr>
              </a:gs>
              <a:gs pos="100000">
                <a:schemeClr val="tx1">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962E10B-E85E-50D4-1895-94C1D2B5F26B}"/>
              </a:ext>
            </a:extLst>
          </p:cNvPr>
          <p:cNvSpPr>
            <a:spLocks noGrp="1"/>
          </p:cNvSpPr>
          <p:nvPr>
            <p:ph idx="1"/>
          </p:nvPr>
        </p:nvSpPr>
        <p:spPr>
          <a:xfrm>
            <a:off x="6041946" y="630936"/>
            <a:ext cx="4982273" cy="5478672"/>
          </a:xfrm>
          <a:noFill/>
        </p:spPr>
        <p:txBody>
          <a:bodyPr anchor="ctr">
            <a:normAutofit/>
          </a:bodyPr>
          <a:lstStyle/>
          <a:p>
            <a:pPr marL="0" indent="0">
              <a:buNone/>
            </a:pPr>
            <a:r>
              <a:rPr lang="en-US" sz="1800" i="1" dirty="0">
                <a:solidFill>
                  <a:schemeClr val="bg1"/>
                </a:solidFill>
                <a:effectLst/>
                <a:latin typeface="Times New Roman" panose="02020603050405020304" pitchFamily="18" charset="0"/>
                <a:ea typeface="Calibri" panose="020F0502020204030204" pitchFamily="34" charset="0"/>
              </a:rPr>
              <a:t>Write a paragraph reflecting on this experience. What did you learn? Why is it important to stress test claims? What benefits are associated with discussing claims as a group? What benefits are associated with using AI to investigate claims? Was the AI helpful, or did it identify problems with the claims the group had already identified?  How might AI be used to enhance discussions about claims made in a debate?</a:t>
            </a:r>
            <a:endParaRPr lang="en-US" sz="1800" dirty="0">
              <a:solidFill>
                <a:schemeClr val="bg1"/>
              </a:solidFill>
            </a:endParaRPr>
          </a:p>
        </p:txBody>
      </p:sp>
    </p:spTree>
    <p:extLst>
      <p:ext uri="{BB962C8B-B14F-4D97-AF65-F5344CB8AC3E}">
        <p14:creationId xmlns:p14="http://schemas.microsoft.com/office/powerpoint/2010/main" val="325773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463602-246A-AD07-532A-CEA97EFD354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Student Reactions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436CF5-F5E2-D3C7-A2AF-A24E7353A245}"/>
              </a:ext>
            </a:extLst>
          </p:cNvPr>
          <p:cNvSpPr>
            <a:spLocks noGrp="1"/>
          </p:cNvSpPr>
          <p:nvPr>
            <p:ph idx="1"/>
          </p:nvPr>
        </p:nvSpPr>
        <p:spPr>
          <a:xfrm>
            <a:off x="4447308" y="591344"/>
            <a:ext cx="6906491" cy="5585619"/>
          </a:xfrm>
        </p:spPr>
        <p:txBody>
          <a:bodyPr anchor="ctr">
            <a:normAutofit/>
          </a:bodyPr>
          <a:lstStyle/>
          <a:p>
            <a:r>
              <a:rPr lang="en-US" sz="2400" dirty="0"/>
              <a:t>AI can be a valuable tool for generating new ideas and prompting critical thinking.</a:t>
            </a:r>
          </a:p>
          <a:p>
            <a:r>
              <a:rPr lang="en-US" sz="2400" dirty="0"/>
              <a:t>AI can serve as a resource to support or challenge claims by providing quick access to credible information.</a:t>
            </a:r>
          </a:p>
          <a:p>
            <a:r>
              <a:rPr lang="en-US" sz="2400" dirty="0"/>
              <a:t>AI's ability to offer different viewpoints and prompt consideration of various aspects of a topic can broaden understanding.</a:t>
            </a:r>
          </a:p>
          <a:p>
            <a:r>
              <a:rPr lang="en-US" sz="2400" dirty="0"/>
              <a:t>AI's ability to summarize and analyze vast amounts of data can save time and improve research efficiency.</a:t>
            </a:r>
          </a:p>
          <a:p>
            <a:r>
              <a:rPr lang="en-US" sz="2400" dirty="0"/>
              <a:t>AI can offer objective insights and identify potential issues or overlooked flaws in claims.</a:t>
            </a:r>
          </a:p>
        </p:txBody>
      </p:sp>
    </p:spTree>
    <p:extLst>
      <p:ext uri="{BB962C8B-B14F-4D97-AF65-F5344CB8AC3E}">
        <p14:creationId xmlns:p14="http://schemas.microsoft.com/office/powerpoint/2010/main" val="3209488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463602-246A-AD07-532A-CEA97EFD354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Student Reactions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436CF5-F5E2-D3C7-A2AF-A24E7353A245}"/>
              </a:ext>
            </a:extLst>
          </p:cNvPr>
          <p:cNvSpPr>
            <a:spLocks noGrp="1"/>
          </p:cNvSpPr>
          <p:nvPr>
            <p:ph idx="1"/>
          </p:nvPr>
        </p:nvSpPr>
        <p:spPr>
          <a:xfrm>
            <a:off x="4447308" y="591344"/>
            <a:ext cx="6906491" cy="5585619"/>
          </a:xfrm>
        </p:spPr>
        <p:txBody>
          <a:bodyPr anchor="ctr">
            <a:normAutofit/>
          </a:bodyPr>
          <a:lstStyle/>
          <a:p>
            <a:pPr marL="0" indent="0">
              <a:buNone/>
            </a:pPr>
            <a:r>
              <a:rPr lang="en-US" sz="1800" dirty="0"/>
              <a:t>I really enjoyed experimenting with AI throughout this assignment. </a:t>
            </a:r>
            <a:r>
              <a:rPr lang="en-US" sz="1800" dirty="0">
                <a:highlight>
                  <a:srgbClr val="FFFF00"/>
                </a:highlight>
              </a:rPr>
              <a:t>It showed me how beneficial AI can be to </a:t>
            </a:r>
            <a:r>
              <a:rPr lang="en-US" sz="1800" b="1" dirty="0">
                <a:highlight>
                  <a:srgbClr val="FFFF00"/>
                </a:highlight>
              </a:rPr>
              <a:t>gathering general knowledge on a topic.</a:t>
            </a:r>
            <a:r>
              <a:rPr lang="en-US" sz="1800" dirty="0"/>
              <a:t> This general knowledge can be used to stress test claims which is crucial. If claims aren't stress tested, they may not have any legitimacy and as a writer I want to make claims that have a foundation. Claims are meant to be discussed and/or arguable. Another way to determine these qualities of a claim can be done through discussing it as a group. Group discussions brings different perspectives and sets of knowledge to analyze the claim. I felt that between these two processes, </a:t>
            </a:r>
            <a:r>
              <a:rPr lang="en-US" sz="1800" b="1" dirty="0">
                <a:highlight>
                  <a:srgbClr val="FFFF00"/>
                </a:highlight>
              </a:rPr>
              <a:t>AI provided some definitive proof and knowledge of the questions my group would ask or it would support issues we found in the claims. I think that AI can be used in debate of a claim to establish the "widely" accepted views on a topic or if you ask specific questions you can get an answer that is usually undebatable, which can help or hinder different sides to a debate. I also feel that using AI is tricky because sometimes how you ask a question can determine the amount of information you receive. Contradictory information can occur in these cases</a:t>
            </a:r>
            <a:r>
              <a:rPr lang="en-US" sz="1800" b="1" dirty="0"/>
              <a:t>.</a:t>
            </a:r>
            <a:r>
              <a:rPr lang="en-US" sz="1800" dirty="0"/>
              <a:t> In the end, as my first time exploring AI I think it is a very beneficial tool but like Wikipedia its like a bridge to other sources, not what you should rely on.</a:t>
            </a:r>
          </a:p>
        </p:txBody>
      </p:sp>
    </p:spTree>
    <p:extLst>
      <p:ext uri="{BB962C8B-B14F-4D97-AF65-F5344CB8AC3E}">
        <p14:creationId xmlns:p14="http://schemas.microsoft.com/office/powerpoint/2010/main" val="245145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463602-246A-AD07-532A-CEA97EFD354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Student Reactions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436CF5-F5E2-D3C7-A2AF-A24E7353A245}"/>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US" sz="1800" dirty="0"/>
              <a:t>With this writing exercise, I learned how much significance a claim holds. It is a waste of time to try an defend a claim that is not fully accurate. That is why is is so important to make sure and stress test claims, to make sure there is actually something there to prove. If the claim is inaccurate, then the entire essay would be inaccurate as well. It helped to discuss these claims as a group because we could all present our different ideas about each one. It was useful to see how everyone's mind went in a different direction with each claim even if it was only slightly. Every reader may react differently from each other on things they read which is why it is so important to be clear on the claim I am trying to make. </a:t>
            </a:r>
          </a:p>
          <a:p>
            <a:pPr marL="0" indent="0">
              <a:buNone/>
            </a:pPr>
            <a:r>
              <a:rPr lang="en-US" sz="1800" dirty="0"/>
              <a:t>Even if the claim is very true and defensible, confusing wording can make the claim seem inaccurate. Using AI was very useful to test each claim to see if they were even true statements</a:t>
            </a:r>
            <a:r>
              <a:rPr lang="en-US" sz="1800" b="1" dirty="0">
                <a:highlight>
                  <a:srgbClr val="FFFF00"/>
                </a:highlight>
              </a:rPr>
              <a:t>. AI can help test a claim's accuracy before wasting time trying to prove it. The AI provided new ideas they we may not have thought of which helped redirect our mistakes. AI also confirmed some our previous statements about issues with certain claims and proved that we were on the right track</a:t>
            </a:r>
            <a:r>
              <a:rPr lang="en-US" sz="1800" dirty="0"/>
              <a:t>. AI is a useful tool because it filters through so much information so quickly and provides facts regarding the claim's accuracy on the spot. </a:t>
            </a:r>
            <a:r>
              <a:rPr lang="en-US" sz="1800" b="1" dirty="0">
                <a:highlight>
                  <a:srgbClr val="FFFF00"/>
                </a:highlight>
              </a:rPr>
              <a:t>I think it would be useful to enhance discussions about claims made in a debate because it works so quickly while also providing a lot of information regarding every question it is asked.</a:t>
            </a:r>
          </a:p>
        </p:txBody>
      </p:sp>
    </p:spTree>
    <p:extLst>
      <p:ext uri="{BB962C8B-B14F-4D97-AF65-F5344CB8AC3E}">
        <p14:creationId xmlns:p14="http://schemas.microsoft.com/office/powerpoint/2010/main" val="112007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463602-246A-AD07-532A-CEA97EFD3545}"/>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Student Reactions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436CF5-F5E2-D3C7-A2AF-A24E7353A245}"/>
              </a:ext>
            </a:extLst>
          </p:cNvPr>
          <p:cNvSpPr>
            <a:spLocks noGrp="1"/>
          </p:cNvSpPr>
          <p:nvPr>
            <p:ph idx="1"/>
          </p:nvPr>
        </p:nvSpPr>
        <p:spPr>
          <a:xfrm>
            <a:off x="4447308" y="591344"/>
            <a:ext cx="6906491" cy="5585619"/>
          </a:xfrm>
        </p:spPr>
        <p:txBody>
          <a:bodyPr anchor="ctr">
            <a:normAutofit/>
          </a:bodyPr>
          <a:lstStyle/>
          <a:p>
            <a:pPr marL="0" indent="0">
              <a:buNone/>
            </a:pPr>
            <a:r>
              <a:rPr lang="en-US" sz="1800" dirty="0"/>
              <a:t>I learned that many of us agree on the same issues in life, but they differ along the way. It's important to stress test claims, because helps people assess the risks. There are many benefits with discussing claims in a group. There are many different perspectives, and sometime they can help you see a situation through lenses you hadn't thought about before. AI helps with thinking beyond what we would've used our own heads for. It gave us useful insight into a new way of thinking about situations. </a:t>
            </a:r>
            <a:r>
              <a:rPr lang="en-US" sz="1800" b="1" dirty="0">
                <a:highlight>
                  <a:srgbClr val="FFFF00"/>
                </a:highlight>
              </a:rPr>
              <a:t>It identified most of the problems we had identified, but it gave us a more in depth look into our thoughts and ideas. AI always enhances the conversation by thinking outside the box. It helps you find out what you didn't know, and what you hadn't thought of.</a:t>
            </a:r>
          </a:p>
        </p:txBody>
      </p:sp>
    </p:spTree>
    <p:extLst>
      <p:ext uri="{BB962C8B-B14F-4D97-AF65-F5344CB8AC3E}">
        <p14:creationId xmlns:p14="http://schemas.microsoft.com/office/powerpoint/2010/main" val="3982740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3D3AEB-8AA3-481D-9F6F-B80FE58DD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BD9FE98-387B-4EC6-A44D-C6F9230349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0ECB61C-4F38-4328-A725-04E5F0773B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3" name="Oval 12">
              <a:extLst>
                <a:ext uri="{FF2B5EF4-FFF2-40B4-BE49-F238E27FC236}">
                  <a16:creationId xmlns:a16="http://schemas.microsoft.com/office/drawing/2014/main" id="{F3284BF3-6BC6-44CC-ADF6-E4960D78A7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D35AA0C3-7A76-4191-B3F7-2539E508C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C35AE80-858A-49DA-A9CB-81007898A0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D650277-0EB9-4CB6-956D-497DA1D39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CAE3418C-CD44-4A66-968D-2E0A651B30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CE5F57F-7C8B-4F4D-8F22-776FC424E5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40CC580D-849A-4856-7034-889E482C30A0}"/>
              </a:ext>
            </a:extLst>
          </p:cNvPr>
          <p:cNvSpPr>
            <a:spLocks noGrp="1"/>
          </p:cNvSpPr>
          <p:nvPr>
            <p:ph type="title"/>
          </p:nvPr>
        </p:nvSpPr>
        <p:spPr>
          <a:xfrm>
            <a:off x="630936" y="630935"/>
            <a:ext cx="6452470" cy="2912366"/>
          </a:xfrm>
          <a:noFill/>
        </p:spPr>
        <p:txBody>
          <a:bodyPr anchor="t">
            <a:normAutofit/>
          </a:bodyPr>
          <a:lstStyle/>
          <a:p>
            <a:r>
              <a:rPr lang="en-US" sz="4800" dirty="0">
                <a:solidFill>
                  <a:schemeClr val="bg1"/>
                </a:solidFill>
              </a:rPr>
              <a:t>Additional Assignments</a:t>
            </a:r>
          </a:p>
        </p:txBody>
      </p:sp>
      <p:sp>
        <p:nvSpPr>
          <p:cNvPr id="20" name="Rectangle 19">
            <a:extLst>
              <a:ext uri="{FF2B5EF4-FFF2-40B4-BE49-F238E27FC236}">
                <a16:creationId xmlns:a16="http://schemas.microsoft.com/office/drawing/2014/main" id="{14925E00-1519-483D-BEDE-3DB840745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D86A47AA-3999-4EE6-BC5C-502DAE57FE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3" name="Straight Connector 22">
              <a:extLst>
                <a:ext uri="{FF2B5EF4-FFF2-40B4-BE49-F238E27FC236}">
                  <a16:creationId xmlns:a16="http://schemas.microsoft.com/office/drawing/2014/main" id="{261D1278-3E86-430E-AC17-ECC407520BC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6A6D283-6CA9-43BF-B874-D4398E7BB2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B0A4FFB-2DB0-4461-87AD-20DBE6BCE71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38731F8-C740-4802-8967-656BE04E946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AC26F14B-F98B-4B7D-AF0B-24D840F67A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CA745027-6B11-4363-8A2E-CB8EB38EB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BA55DA09-A260-44A9-B1D9-FAC678AD8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0D6225A-20C6-43EE-9E11-2D9FC11925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F11E7EE-ABBB-40C5-AD9F-7228BA656C5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AA5D5FF-9E03-4A84-8627-0E744F5FC5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 name="Rounded Rectangle 3">
            <a:extLst>
              <a:ext uri="{FF2B5EF4-FFF2-40B4-BE49-F238E27FC236}">
                <a16:creationId xmlns:a16="http://schemas.microsoft.com/office/drawing/2014/main" id="{41DAC8C3-B15A-C207-1CC5-24EB759A0871}"/>
              </a:ext>
            </a:extLst>
          </p:cNvPr>
          <p:cNvSpPr/>
          <p:nvPr/>
        </p:nvSpPr>
        <p:spPr>
          <a:xfrm>
            <a:off x="984779" y="1638216"/>
            <a:ext cx="4899827" cy="4833708"/>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ounded Rectangle 4">
            <a:extLst>
              <a:ext uri="{FF2B5EF4-FFF2-40B4-BE49-F238E27FC236}">
                <a16:creationId xmlns:a16="http://schemas.microsoft.com/office/drawing/2014/main" id="{89AEB61A-AFCB-0318-9342-6B40AE43D0F2}"/>
              </a:ext>
            </a:extLst>
          </p:cNvPr>
          <p:cNvSpPr/>
          <p:nvPr/>
        </p:nvSpPr>
        <p:spPr>
          <a:xfrm>
            <a:off x="6427499" y="1638216"/>
            <a:ext cx="4899827" cy="4833708"/>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631C048-69D1-F016-4B6F-4EBB24FB4AED}"/>
              </a:ext>
            </a:extLst>
          </p:cNvPr>
          <p:cNvSpPr>
            <a:spLocks noGrp="1"/>
          </p:cNvSpPr>
          <p:nvPr>
            <p:ph idx="1"/>
          </p:nvPr>
        </p:nvSpPr>
        <p:spPr>
          <a:xfrm>
            <a:off x="1447383" y="2069458"/>
            <a:ext cx="3958780" cy="4065365"/>
          </a:xfrm>
          <a:noFill/>
        </p:spPr>
        <p:txBody>
          <a:bodyPr anchor="t">
            <a:normAutofit fontScale="85000" lnSpcReduction="10000"/>
          </a:bodyPr>
          <a:lstStyle/>
          <a:p>
            <a:pPr marL="0" indent="0">
              <a:buNone/>
            </a:pPr>
            <a:r>
              <a:rPr lang="en-US" sz="1800" b="1" dirty="0"/>
              <a:t>WRIT 100/101</a:t>
            </a:r>
          </a:p>
          <a:p>
            <a:pPr marL="0" indent="0">
              <a:buNone/>
            </a:pPr>
            <a:r>
              <a:rPr lang="en-US" sz="1800" b="1" dirty="0"/>
              <a:t>Counterargument</a:t>
            </a:r>
          </a:p>
          <a:p>
            <a:r>
              <a:rPr lang="en-US" sz="1800" b="1" dirty="0"/>
              <a:t>Explore a generated list of concepts on an issue using Elicit.</a:t>
            </a:r>
          </a:p>
          <a:p>
            <a:r>
              <a:rPr lang="en-US" sz="1800" b="1" dirty="0"/>
              <a:t>Discuss the concepts as a group to come up with an argument addressing the problem.</a:t>
            </a:r>
          </a:p>
          <a:p>
            <a:r>
              <a:rPr lang="en-US" sz="1800" b="1" dirty="0"/>
              <a:t>Use Perplexity to identify potential counterarguments.</a:t>
            </a:r>
          </a:p>
          <a:p>
            <a:pPr marL="0" indent="0">
              <a:buNone/>
            </a:pPr>
            <a:endParaRPr lang="en-US" sz="1800" b="1" dirty="0"/>
          </a:p>
          <a:p>
            <a:pPr marL="0" indent="0">
              <a:buNone/>
            </a:pPr>
            <a:r>
              <a:rPr lang="en-US" sz="1800" b="1" dirty="0"/>
              <a:t>Peer Review</a:t>
            </a:r>
          </a:p>
          <a:p>
            <a:r>
              <a:rPr lang="en-US" sz="1800" b="1" dirty="0"/>
              <a:t>Enter an essay (or parts of an essay) in Lex to get feedback. Provide the essay with that feedback to the group. Each group should review the essays and AI feedback and offer recommendations for revision.</a:t>
            </a:r>
          </a:p>
        </p:txBody>
      </p:sp>
      <p:sp>
        <p:nvSpPr>
          <p:cNvPr id="6" name="Content Placeholder 2">
            <a:extLst>
              <a:ext uri="{FF2B5EF4-FFF2-40B4-BE49-F238E27FC236}">
                <a16:creationId xmlns:a16="http://schemas.microsoft.com/office/drawing/2014/main" id="{834C5349-D61C-98C8-B56F-5BECAA42C46F}"/>
              </a:ext>
            </a:extLst>
          </p:cNvPr>
          <p:cNvSpPr txBox="1">
            <a:spLocks/>
          </p:cNvSpPr>
          <p:nvPr/>
        </p:nvSpPr>
        <p:spPr>
          <a:xfrm>
            <a:off x="6882436" y="2087118"/>
            <a:ext cx="3958780" cy="3947884"/>
          </a:xfrm>
          <a:prstGeom prst="rect">
            <a:avLst/>
          </a:prstGeom>
          <a:no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1" dirty="0"/>
              <a:t>WRIT 380</a:t>
            </a:r>
          </a:p>
          <a:p>
            <a:pPr marL="0" indent="0">
              <a:buFont typeface="Arial" panose="020B0604020202020204" pitchFamily="34" charset="0"/>
              <a:buNone/>
            </a:pPr>
            <a:endParaRPr lang="en-US" sz="1800" b="1" dirty="0"/>
          </a:p>
          <a:p>
            <a:pPr marL="0" indent="0">
              <a:buFont typeface="Arial" panose="020B0604020202020204" pitchFamily="34" charset="0"/>
              <a:buNone/>
            </a:pPr>
            <a:r>
              <a:rPr lang="en-US" sz="1800" b="1" dirty="0"/>
              <a:t>Literature Review</a:t>
            </a:r>
          </a:p>
          <a:p>
            <a:r>
              <a:rPr lang="en-US" sz="1800" b="1" dirty="0"/>
              <a:t>Use The Landscape of Biomedical Research on Nomic to locate a paper on a specific issue.</a:t>
            </a:r>
          </a:p>
          <a:p>
            <a:r>
              <a:rPr lang="en-US" sz="1800" b="1" dirty="0"/>
              <a:t>Explore nearby papers in the cloud.</a:t>
            </a:r>
          </a:p>
          <a:p>
            <a:r>
              <a:rPr lang="en-US" sz="1800" b="1" dirty="0"/>
              <a:t>Discuss the advantages and disadvantages of using AI to help with a literature review. </a:t>
            </a:r>
          </a:p>
          <a:p>
            <a:endParaRPr lang="en-US" sz="1800" dirty="0">
              <a:solidFill>
                <a:schemeClr val="bg1"/>
              </a:solidFill>
            </a:endParaRPr>
          </a:p>
          <a:p>
            <a:pPr marL="0" indent="0">
              <a:buFont typeface="Arial" panose="020B0604020202020204" pitchFamily="34" charset="0"/>
              <a:buNone/>
            </a:pPr>
            <a:endParaRPr lang="en-US" sz="1800" dirty="0">
              <a:solidFill>
                <a:schemeClr val="bg1"/>
              </a:solidFill>
            </a:endParaRPr>
          </a:p>
          <a:p>
            <a:endParaRPr lang="en-US" sz="1800" dirty="0">
              <a:solidFill>
                <a:schemeClr val="bg1"/>
              </a:solidFill>
            </a:endParaRPr>
          </a:p>
          <a:p>
            <a:pPr marL="0" indent="0">
              <a:buFont typeface="Arial" panose="020B0604020202020204" pitchFamily="34" charset="0"/>
              <a:buNone/>
            </a:pPr>
            <a:endParaRPr lang="en-US" sz="1800" dirty="0">
              <a:solidFill>
                <a:schemeClr val="bg1"/>
              </a:solidFill>
            </a:endParaRPr>
          </a:p>
        </p:txBody>
      </p:sp>
    </p:spTree>
    <p:extLst>
      <p:ext uri="{BB962C8B-B14F-4D97-AF65-F5344CB8AC3E}">
        <p14:creationId xmlns:p14="http://schemas.microsoft.com/office/powerpoint/2010/main" val="237907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44" name="Straight Connector 4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50" name="Oval 4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Rectangle 5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60" name="Straight Connector 5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65" name="Rectangle 6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7" name="Group 6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68" name="Straight Connector 6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1DD140AB-5C33-6B92-9004-DB982143411F}"/>
              </a:ext>
            </a:extLst>
          </p:cNvPr>
          <p:cNvSpPr>
            <a:spLocks noGrp="1"/>
          </p:cNvSpPr>
          <p:nvPr>
            <p:ph type="title"/>
          </p:nvPr>
        </p:nvSpPr>
        <p:spPr>
          <a:xfrm>
            <a:off x="630936" y="495992"/>
            <a:ext cx="4195140" cy="5638831"/>
          </a:xfrm>
          <a:noFill/>
        </p:spPr>
        <p:txBody>
          <a:bodyPr anchor="ctr">
            <a:normAutofit/>
          </a:bodyPr>
          <a:lstStyle/>
          <a:p>
            <a:r>
              <a:rPr lang="en-US" sz="4800"/>
              <a:t>Student</a:t>
            </a:r>
            <a:br>
              <a:rPr lang="en-US" sz="4800"/>
            </a:br>
            <a:r>
              <a:rPr lang="en-US" sz="4800"/>
              <a:t>Learning</a:t>
            </a:r>
            <a:br>
              <a:rPr lang="en-US" sz="4800"/>
            </a:br>
            <a:r>
              <a:rPr lang="en-US" sz="4800"/>
              <a:t>Circles</a:t>
            </a:r>
          </a:p>
        </p:txBody>
      </p:sp>
      <p:graphicFrame>
        <p:nvGraphicFramePr>
          <p:cNvPr id="35" name="Content Placeholder 2">
            <a:extLst>
              <a:ext uri="{FF2B5EF4-FFF2-40B4-BE49-F238E27FC236}">
                <a16:creationId xmlns:a16="http://schemas.microsoft.com/office/drawing/2014/main" id="{E7050FB6-0C63-A5B4-04E6-CD6B3AE38749}"/>
              </a:ext>
            </a:extLst>
          </p:cNvPr>
          <p:cNvGraphicFramePr>
            <a:graphicFrameLocks noGrp="1"/>
          </p:cNvGraphicFramePr>
          <p:nvPr>
            <p:ph idx="1"/>
            <p:extLst>
              <p:ext uri="{D42A27DB-BD31-4B8C-83A1-F6EECF244321}">
                <p14:modId xmlns:p14="http://schemas.microsoft.com/office/powerpoint/2010/main" val="687583392"/>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153145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3F9B93-F5FC-D052-26C2-77B1B9165881}"/>
              </a:ext>
            </a:extLst>
          </p:cNvPr>
          <p:cNvSpPr>
            <a:spLocks noGrp="1"/>
          </p:cNvSpPr>
          <p:nvPr>
            <p:ph type="title"/>
          </p:nvPr>
        </p:nvSpPr>
        <p:spPr>
          <a:xfrm>
            <a:off x="686834" y="1153572"/>
            <a:ext cx="3200400" cy="4461163"/>
          </a:xfrm>
        </p:spPr>
        <p:txBody>
          <a:bodyPr>
            <a:normAutofit/>
          </a:bodyPr>
          <a:lstStyle/>
          <a:p>
            <a:r>
              <a:rPr lang="en-US">
                <a:solidFill>
                  <a:srgbClr val="FFFFFF"/>
                </a:solidFill>
              </a:rPr>
              <a:t>AI-Assisted Assignments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F3E51A5-7E1F-7168-52D0-5B2E104B8541}"/>
              </a:ext>
            </a:extLst>
          </p:cNvPr>
          <p:cNvSpPr>
            <a:spLocks noGrp="1"/>
          </p:cNvSpPr>
          <p:nvPr>
            <p:ph idx="1"/>
          </p:nvPr>
        </p:nvSpPr>
        <p:spPr>
          <a:xfrm>
            <a:off x="4447308" y="591344"/>
            <a:ext cx="6906491" cy="5585619"/>
          </a:xfrm>
        </p:spPr>
        <p:txBody>
          <a:bodyPr anchor="ctr">
            <a:normAutofit/>
          </a:bodyPr>
          <a:lstStyle/>
          <a:p>
            <a:pPr marL="0" indent="0">
              <a:buNone/>
            </a:pPr>
            <a:r>
              <a:rPr lang="en-US" dirty="0"/>
              <a:t>WRIT 100/101: First-Year Composition I</a:t>
            </a:r>
          </a:p>
          <a:p>
            <a:r>
              <a:rPr lang="en-US" dirty="0"/>
              <a:t>Stress Testing Claims</a:t>
            </a:r>
          </a:p>
          <a:p>
            <a:r>
              <a:rPr lang="en-US" dirty="0"/>
              <a:t>Counterargument</a:t>
            </a:r>
          </a:p>
          <a:p>
            <a:r>
              <a:rPr lang="en-US" dirty="0"/>
              <a:t>Peer Review</a:t>
            </a:r>
          </a:p>
          <a:p>
            <a:pPr marL="0" indent="0">
              <a:buNone/>
            </a:pPr>
            <a:endParaRPr lang="en-US" dirty="0"/>
          </a:p>
          <a:p>
            <a:pPr marL="0" indent="0">
              <a:buNone/>
            </a:pPr>
            <a:r>
              <a:rPr lang="en-US" dirty="0"/>
              <a:t>WRIT 380: Scientific Writing</a:t>
            </a:r>
          </a:p>
          <a:p>
            <a:r>
              <a:rPr lang="en-US" dirty="0"/>
              <a:t>Literature Review</a:t>
            </a:r>
          </a:p>
        </p:txBody>
      </p:sp>
    </p:spTree>
    <p:extLst>
      <p:ext uri="{BB962C8B-B14F-4D97-AF65-F5344CB8AC3E}">
        <p14:creationId xmlns:p14="http://schemas.microsoft.com/office/powerpoint/2010/main" val="2328195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7A976E23-29EC-4E20-9EF6-B7CC4A821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F5FCEC6-E657-46F1-925F-13ED19212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1037B6F1-6E0E-4B3A-9C8C-5C760B9A4A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9" name="Oval 28">
              <a:extLst>
                <a:ext uri="{FF2B5EF4-FFF2-40B4-BE49-F238E27FC236}">
                  <a16:creationId xmlns:a16="http://schemas.microsoft.com/office/drawing/2014/main" id="{6C61A116-B0D0-46CE-AD62-88CB98896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D961F17C-39C3-41AD-BB0A-2462DEA5D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D793267A-A22C-4A15-A827-12AF58839B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057997E-E930-453E-A3BF-3D9FE3188E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0C86E5D9-6D7D-43E0-9D09-F04E55344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2595859C-E2B7-4685-AD44-51AD6D980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28C77F2-C917-CD90-9D2E-8D407A3D19EB}"/>
              </a:ext>
            </a:extLst>
          </p:cNvPr>
          <p:cNvSpPr>
            <a:spLocks noGrp="1"/>
          </p:cNvSpPr>
          <p:nvPr>
            <p:ph type="title"/>
          </p:nvPr>
        </p:nvSpPr>
        <p:spPr>
          <a:xfrm>
            <a:off x="630935" y="630936"/>
            <a:ext cx="6180831" cy="2742140"/>
          </a:xfrm>
          <a:noFill/>
        </p:spPr>
        <p:txBody>
          <a:bodyPr vert="horz" lIns="91440" tIns="45720" rIns="91440" bIns="45720" rtlCol="0" anchor="t">
            <a:normAutofit/>
          </a:bodyPr>
          <a:lstStyle/>
          <a:p>
            <a:r>
              <a:rPr lang="en-US" sz="4800" kern="1200">
                <a:solidFill>
                  <a:schemeClr val="bg1"/>
                </a:solidFill>
                <a:latin typeface="+mj-lt"/>
                <a:ea typeface="+mj-ea"/>
                <a:cs typeface="+mj-cs"/>
              </a:rPr>
              <a:t>Stress Testing Claims</a:t>
            </a:r>
          </a:p>
        </p:txBody>
      </p:sp>
      <p:sp>
        <p:nvSpPr>
          <p:cNvPr id="36" name="Rectangle 35">
            <a:extLst>
              <a:ext uri="{FF2B5EF4-FFF2-40B4-BE49-F238E27FC236}">
                <a16:creationId xmlns:a16="http://schemas.microsoft.com/office/drawing/2014/main" id="{FF0BDB76-BCEC-498E-BA26-C763CD9FA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DD8DF5DF-A251-4BC2-8965-4EDDD01FC5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9" name="Straight Connector 38">
              <a:extLst>
                <a:ext uri="{FF2B5EF4-FFF2-40B4-BE49-F238E27FC236}">
                  <a16:creationId xmlns:a16="http://schemas.microsoft.com/office/drawing/2014/main" id="{8930D52D-708D-43A1-B073-469EFDB020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82491CB-6849-43BB-926B-D979A3DB09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251642-9512-4A11-9670-BD1C3A9981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D277633-FF55-420D-87BC-0CB11FD6D06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4" name="Rectangle 43">
            <a:extLst>
              <a:ext uri="{FF2B5EF4-FFF2-40B4-BE49-F238E27FC236}">
                <a16:creationId xmlns:a16="http://schemas.microsoft.com/office/drawing/2014/main" id="{1452CEF2-C9EC-4C15-99E4-C781AB08A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600459E6-26A3-4EAC-A34C-D0792D88CC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7" name="Straight Connector 46">
              <a:extLst>
                <a:ext uri="{FF2B5EF4-FFF2-40B4-BE49-F238E27FC236}">
                  <a16:creationId xmlns:a16="http://schemas.microsoft.com/office/drawing/2014/main" id="{1264D5E9-C8D4-444A-8B1B-C11FB47CBA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DD99233-66AB-4E60-AF8A-A3259E6A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4E8492A-EE2A-4BE3-A4B2-2BCE77DA40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222A220-AA24-4E60-83D6-D32FEB34D8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173AA784-6D76-E4E5-EF87-285ECE86EBCE}"/>
              </a:ext>
            </a:extLst>
          </p:cNvPr>
          <p:cNvSpPr txBox="1"/>
          <p:nvPr/>
        </p:nvSpPr>
        <p:spPr>
          <a:xfrm>
            <a:off x="630935" y="3564330"/>
            <a:ext cx="6180835" cy="2536581"/>
          </a:xfrm>
          <a:prstGeom prst="rect">
            <a:avLst/>
          </a:prstGeom>
          <a:noFill/>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a:solidFill>
                  <a:schemeClr val="bg1"/>
                </a:solidFill>
              </a:rPr>
              <a:t>Part 1: Analyze the claim </a:t>
            </a:r>
          </a:p>
          <a:p>
            <a:pPr indent="-228600">
              <a:lnSpc>
                <a:spcPct val="90000"/>
              </a:lnSpc>
              <a:spcAft>
                <a:spcPts val="600"/>
              </a:spcAft>
              <a:buFont typeface="Arial" panose="020B0604020202020204" pitchFamily="34" charset="0"/>
              <a:buChar char="•"/>
            </a:pPr>
            <a:r>
              <a:rPr lang="en-US">
                <a:solidFill>
                  <a:schemeClr val="bg1"/>
                </a:solidFill>
              </a:rPr>
              <a:t>Part 2: Stress test claim (Perplexity)</a:t>
            </a:r>
          </a:p>
          <a:p>
            <a:pPr indent="-228600">
              <a:lnSpc>
                <a:spcPct val="90000"/>
              </a:lnSpc>
              <a:spcAft>
                <a:spcPts val="600"/>
              </a:spcAft>
              <a:buFont typeface="Arial" panose="020B0604020202020204" pitchFamily="34" charset="0"/>
              <a:buChar char="•"/>
            </a:pPr>
            <a:r>
              <a:rPr lang="en-US">
                <a:solidFill>
                  <a:schemeClr val="bg1"/>
                </a:solidFill>
              </a:rPr>
              <a:t>Part 3: Dig a little deeper (Perplexity)</a:t>
            </a:r>
          </a:p>
          <a:p>
            <a:pPr indent="-228600">
              <a:lnSpc>
                <a:spcPct val="90000"/>
              </a:lnSpc>
              <a:spcAft>
                <a:spcPts val="600"/>
              </a:spcAft>
              <a:buFont typeface="Arial" panose="020B0604020202020204" pitchFamily="34" charset="0"/>
              <a:buChar char="•"/>
            </a:pPr>
            <a:r>
              <a:rPr lang="en-US">
                <a:solidFill>
                  <a:schemeClr val="bg1"/>
                </a:solidFill>
              </a:rPr>
              <a:t>Part 4: Reflect</a:t>
            </a:r>
          </a:p>
        </p:txBody>
      </p:sp>
      <p:grpSp>
        <p:nvGrpSpPr>
          <p:cNvPr id="52" name="Group 51">
            <a:extLst>
              <a:ext uri="{FF2B5EF4-FFF2-40B4-BE49-F238E27FC236}">
                <a16:creationId xmlns:a16="http://schemas.microsoft.com/office/drawing/2014/main" id="{74A0C021-793F-4B70-9A53-E470752802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7120609" y="797789"/>
            <a:ext cx="304800" cy="429768"/>
            <a:chOff x="215328" y="-46937"/>
            <a:chExt cx="304800" cy="2773841"/>
          </a:xfrm>
        </p:grpSpPr>
        <p:cxnSp>
          <p:nvCxnSpPr>
            <p:cNvPr id="53" name="Straight Connector 52">
              <a:extLst>
                <a:ext uri="{FF2B5EF4-FFF2-40B4-BE49-F238E27FC236}">
                  <a16:creationId xmlns:a16="http://schemas.microsoft.com/office/drawing/2014/main" id="{ECCD614A-3CCE-4330-AE17-48091179D6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FA8D3B6-899E-4CEE-8857-D269EA716A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1554FFB-6C3F-4A0F-94D6-F20F702BDB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3B052F2-E5D8-4C45-81D0-03BC8CAB7B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56B3625C-623C-19BB-1050-9DD10EB9327C}"/>
              </a:ext>
            </a:extLst>
          </p:cNvPr>
          <p:cNvSpPr/>
          <p:nvPr/>
        </p:nvSpPr>
        <p:spPr>
          <a:xfrm>
            <a:off x="6592528" y="0"/>
            <a:ext cx="5596409" cy="685203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Content Placeholder 9">
            <a:extLst>
              <a:ext uri="{FF2B5EF4-FFF2-40B4-BE49-F238E27FC236}">
                <a16:creationId xmlns:a16="http://schemas.microsoft.com/office/drawing/2014/main" id="{A41FF6F8-6712-947B-174B-A56D2A15F64B}"/>
              </a:ext>
            </a:extLst>
          </p:cNvPr>
          <p:cNvPicPr>
            <a:picLocks noChangeAspect="1"/>
          </p:cNvPicPr>
          <p:nvPr/>
        </p:nvPicPr>
        <p:blipFill>
          <a:blip r:embed="rId2"/>
          <a:stretch>
            <a:fillRect/>
          </a:stretch>
        </p:blipFill>
        <p:spPr>
          <a:xfrm>
            <a:off x="7276055" y="769392"/>
            <a:ext cx="4134103" cy="5350015"/>
          </a:xfrm>
          <a:prstGeom prst="rect">
            <a:avLst/>
          </a:prstGeom>
        </p:spPr>
      </p:pic>
    </p:spTree>
    <p:extLst>
      <p:ext uri="{BB962C8B-B14F-4D97-AF65-F5344CB8AC3E}">
        <p14:creationId xmlns:p14="http://schemas.microsoft.com/office/powerpoint/2010/main" val="4164918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973E60-3EDF-19D5-F622-65583A285277}"/>
              </a:ext>
            </a:extLst>
          </p:cNvPr>
          <p:cNvSpPr>
            <a:spLocks noGrp="1"/>
          </p:cNvSpPr>
          <p:nvPr>
            <p:ph type="title"/>
          </p:nvPr>
        </p:nvSpPr>
        <p:spPr>
          <a:xfrm>
            <a:off x="6734650" y="637763"/>
            <a:ext cx="4310698" cy="1627274"/>
          </a:xfrm>
        </p:spPr>
        <p:txBody>
          <a:bodyPr anchor="t">
            <a:normAutofit/>
          </a:bodyPr>
          <a:lstStyle/>
          <a:p>
            <a:r>
              <a:rPr lang="en-US" sz="4800" dirty="0"/>
              <a:t>Part 1</a:t>
            </a:r>
          </a:p>
        </p:txBody>
      </p:sp>
      <p:sp>
        <p:nvSpPr>
          <p:cNvPr id="23" name="Rectangle 2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79848" y="2379947"/>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Graphic 15" descr="Group Brainstorm">
            <a:extLst>
              <a:ext uri="{FF2B5EF4-FFF2-40B4-BE49-F238E27FC236}">
                <a16:creationId xmlns:a16="http://schemas.microsoft.com/office/drawing/2014/main" id="{68CE8AF2-8B8A-E680-0B2A-738ACC3513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5547" y="1283943"/>
            <a:ext cx="4284407" cy="4284407"/>
          </a:xfrm>
          <a:prstGeom prst="rect">
            <a:avLst/>
          </a:prstGeom>
        </p:spPr>
      </p:pic>
      <p:sp>
        <p:nvSpPr>
          <p:cNvPr id="3" name="Content Placeholder 2">
            <a:extLst>
              <a:ext uri="{FF2B5EF4-FFF2-40B4-BE49-F238E27FC236}">
                <a16:creationId xmlns:a16="http://schemas.microsoft.com/office/drawing/2014/main" id="{D907F853-886F-293A-951F-6896AB17E4AA}"/>
              </a:ext>
            </a:extLst>
          </p:cNvPr>
          <p:cNvSpPr>
            <a:spLocks noGrp="1"/>
          </p:cNvSpPr>
          <p:nvPr>
            <p:ph idx="1"/>
          </p:nvPr>
        </p:nvSpPr>
        <p:spPr>
          <a:xfrm>
            <a:off x="6733361" y="2580829"/>
            <a:ext cx="4311983" cy="3633696"/>
          </a:xfrm>
        </p:spPr>
        <p:txBody>
          <a:bodyPr>
            <a:normAutofit/>
          </a:bodyPr>
          <a:lstStyle/>
          <a:p>
            <a:pPr marL="0" indent="0">
              <a:buNone/>
            </a:pPr>
            <a:r>
              <a:rPr lang="en-US" sz="2000" i="1" dirty="0">
                <a:effectLst/>
                <a:latin typeface="Times New Roman" panose="02020603050405020304" pitchFamily="18" charset="0"/>
                <a:ea typeface="Calibri" panose="020F0502020204030204" pitchFamily="34" charset="0"/>
              </a:rPr>
              <a:t>As a group, consider each statement below. What knowledge does the group have about the issue? Do members of the group agree or disagree with the claim? Why or why not? As a group, what assumptions can you identify in the claim? Do any of the assumptions seem problematic? Under each claim, write a brief analysis of the claim, describing any parts of the claim the group feels needs to be questioned and why.</a:t>
            </a:r>
            <a:r>
              <a:rPr lang="en-US" sz="2000" dirty="0">
                <a:effectLst/>
              </a:rPr>
              <a:t> </a:t>
            </a:r>
            <a:endParaRPr lang="en-US" sz="2000" dirty="0"/>
          </a:p>
        </p:txBody>
      </p:sp>
    </p:spTree>
    <p:extLst>
      <p:ext uri="{BB962C8B-B14F-4D97-AF65-F5344CB8AC3E}">
        <p14:creationId xmlns:p14="http://schemas.microsoft.com/office/powerpoint/2010/main" val="245582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973E60-3EDF-19D5-F622-65583A285277}"/>
              </a:ext>
            </a:extLst>
          </p:cNvPr>
          <p:cNvSpPr>
            <a:spLocks noGrp="1"/>
          </p:cNvSpPr>
          <p:nvPr>
            <p:ph type="title"/>
          </p:nvPr>
        </p:nvSpPr>
        <p:spPr>
          <a:xfrm>
            <a:off x="6734650" y="637763"/>
            <a:ext cx="4310698" cy="1627274"/>
          </a:xfrm>
        </p:spPr>
        <p:txBody>
          <a:bodyPr anchor="t">
            <a:normAutofit/>
          </a:bodyPr>
          <a:lstStyle/>
          <a:p>
            <a:r>
              <a:rPr lang="en-US" sz="4800" dirty="0"/>
              <a:t>Part 2</a:t>
            </a:r>
          </a:p>
        </p:txBody>
      </p:sp>
      <p:sp>
        <p:nvSpPr>
          <p:cNvPr id="23" name="Rectangle 2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79848" y="2379947"/>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07F853-886F-293A-951F-6896AB17E4AA}"/>
              </a:ext>
            </a:extLst>
          </p:cNvPr>
          <p:cNvSpPr>
            <a:spLocks noGrp="1"/>
          </p:cNvSpPr>
          <p:nvPr>
            <p:ph idx="1"/>
          </p:nvPr>
        </p:nvSpPr>
        <p:spPr>
          <a:xfrm>
            <a:off x="6733361" y="2580829"/>
            <a:ext cx="4311983" cy="3633696"/>
          </a:xfrm>
        </p:spPr>
        <p:txBody>
          <a:bodyPr>
            <a:normAutofit/>
          </a:bodyPr>
          <a:lstStyle/>
          <a:p>
            <a:pPr marL="0" indent="0">
              <a:buNone/>
            </a:pPr>
            <a:r>
              <a:rPr lang="en-US" sz="2000" i="1" dirty="0">
                <a:effectLst/>
                <a:latin typeface="Times New Roman" panose="02020603050405020304" pitchFamily="18" charset="0"/>
                <a:ea typeface="Calibri" panose="020F0502020204030204" pitchFamily="34" charset="0"/>
              </a:rPr>
              <a:t>Using </a:t>
            </a:r>
            <a:r>
              <a:rPr lang="en-US" sz="2000" i="1" dirty="0" err="1">
                <a:effectLst/>
                <a:latin typeface="Times New Roman" panose="02020603050405020304" pitchFamily="18" charset="0"/>
                <a:ea typeface="Calibri" panose="020F0502020204030204" pitchFamily="34" charset="0"/>
              </a:rPr>
              <a:t>Perplexity.</a:t>
            </a:r>
            <a:r>
              <a:rPr lang="en-US" sz="2000" i="1" dirty="0" err="1">
                <a:latin typeface="Times New Roman" panose="02020603050405020304" pitchFamily="18" charset="0"/>
                <a:ea typeface="Calibri" panose="020F0502020204030204" pitchFamily="34" charset="0"/>
              </a:rPr>
              <a:t>ai</a:t>
            </a:r>
            <a:r>
              <a:rPr lang="en-US" sz="2000" i="1" dirty="0">
                <a:effectLst/>
                <a:latin typeface="Times New Roman" panose="02020603050405020304" pitchFamily="18" charset="0"/>
                <a:ea typeface="Calibri" panose="020F0502020204030204" pitchFamily="34" charset="0"/>
              </a:rPr>
              <a:t>, stress test each of the claims by checking to see if the assumptions you’ve identified as potentially problematic are true. Summarize what you discover under each claim.</a:t>
            </a:r>
            <a:endParaRPr lang="en-US" sz="2000" dirty="0"/>
          </a:p>
        </p:txBody>
      </p:sp>
      <p:pic>
        <p:nvPicPr>
          <p:cNvPr id="4" name="Graphic 3" descr="Error">
            <a:extLst>
              <a:ext uri="{FF2B5EF4-FFF2-40B4-BE49-F238E27FC236}">
                <a16:creationId xmlns:a16="http://schemas.microsoft.com/office/drawing/2014/main" id="{D3B4EF62-D363-21B3-CCDE-FA6FD76CEC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5795" y="1451400"/>
            <a:ext cx="4284420" cy="4284420"/>
          </a:xfrm>
          <a:prstGeom prst="rect">
            <a:avLst/>
          </a:prstGeom>
        </p:spPr>
      </p:pic>
    </p:spTree>
    <p:extLst>
      <p:ext uri="{BB962C8B-B14F-4D97-AF65-F5344CB8AC3E}">
        <p14:creationId xmlns:p14="http://schemas.microsoft.com/office/powerpoint/2010/main" val="11519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6095990"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5990"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973E60-3EDF-19D5-F622-65583A285277}"/>
              </a:ext>
            </a:extLst>
          </p:cNvPr>
          <p:cNvSpPr>
            <a:spLocks noGrp="1"/>
          </p:cNvSpPr>
          <p:nvPr>
            <p:ph type="title"/>
          </p:nvPr>
        </p:nvSpPr>
        <p:spPr>
          <a:xfrm>
            <a:off x="6734650" y="637763"/>
            <a:ext cx="4310698" cy="1627274"/>
          </a:xfrm>
        </p:spPr>
        <p:txBody>
          <a:bodyPr anchor="t">
            <a:normAutofit/>
          </a:bodyPr>
          <a:lstStyle/>
          <a:p>
            <a:r>
              <a:rPr lang="en-US" sz="4800" dirty="0"/>
              <a:t>Part 3</a:t>
            </a:r>
          </a:p>
        </p:txBody>
      </p:sp>
      <p:sp>
        <p:nvSpPr>
          <p:cNvPr id="23" name="Rectangle 2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79848" y="2379947"/>
            <a:ext cx="457200" cy="457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907F853-886F-293A-951F-6896AB17E4AA}"/>
              </a:ext>
            </a:extLst>
          </p:cNvPr>
          <p:cNvSpPr>
            <a:spLocks noGrp="1"/>
          </p:cNvSpPr>
          <p:nvPr>
            <p:ph idx="1"/>
          </p:nvPr>
        </p:nvSpPr>
        <p:spPr>
          <a:xfrm>
            <a:off x="6733361" y="2580829"/>
            <a:ext cx="4311983" cy="3633696"/>
          </a:xfrm>
        </p:spPr>
        <p:txBody>
          <a:bodyPr>
            <a:normAutofit/>
          </a:bodyPr>
          <a:lstStyle/>
          <a:p>
            <a:pPr marL="0" indent="0">
              <a:buNone/>
            </a:pPr>
            <a:r>
              <a:rPr lang="en-US" sz="2000" i="1" dirty="0">
                <a:effectLst/>
                <a:latin typeface="Times New Roman" panose="02020603050405020304" pitchFamily="18" charset="0"/>
                <a:ea typeface="Calibri" panose="020F0502020204030204" pitchFamily="34" charset="0"/>
              </a:rPr>
              <a:t>Under each claim below, there’s a question about one of the assumptions in the sentence. Type that question into </a:t>
            </a:r>
            <a:r>
              <a:rPr lang="en-US" sz="2000" i="1" dirty="0" err="1">
                <a:effectLst/>
                <a:latin typeface="Times New Roman" panose="02020603050405020304" pitchFamily="18" charset="0"/>
                <a:ea typeface="Calibri" panose="020F0502020204030204" pitchFamily="34" charset="0"/>
              </a:rPr>
              <a:t>Perplexity.ai</a:t>
            </a:r>
            <a:r>
              <a:rPr lang="en-US" sz="2000" i="1" dirty="0">
                <a:effectLst/>
                <a:latin typeface="Times New Roman" panose="02020603050405020304" pitchFamily="18" charset="0"/>
                <a:ea typeface="Calibri" panose="020F0502020204030204" pitchFamily="34" charset="0"/>
              </a:rPr>
              <a:t> and then summarize what you discover. </a:t>
            </a:r>
            <a:endParaRPr lang="en-US" sz="2000" dirty="0"/>
          </a:p>
        </p:txBody>
      </p:sp>
      <p:pic>
        <p:nvPicPr>
          <p:cNvPr id="5" name="Graphic 4" descr="Question mark">
            <a:extLst>
              <a:ext uri="{FF2B5EF4-FFF2-40B4-BE49-F238E27FC236}">
                <a16:creationId xmlns:a16="http://schemas.microsoft.com/office/drawing/2014/main" id="{0B0D80E0-E342-5E60-89D8-30DE2226139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39290" y="1618989"/>
            <a:ext cx="3620021" cy="3620021"/>
          </a:xfrm>
          <a:prstGeom prst="rect">
            <a:avLst/>
          </a:prstGeom>
        </p:spPr>
      </p:pic>
    </p:spTree>
    <p:extLst>
      <p:ext uri="{BB962C8B-B14F-4D97-AF65-F5344CB8AC3E}">
        <p14:creationId xmlns:p14="http://schemas.microsoft.com/office/powerpoint/2010/main" val="239989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5112AC23-F046-4DC5-9B92-07CA6CC7C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175AAFE7-143D-45AC-B616-09521E0F5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BA5DB72-E109-4D37-B6DD-C328D53970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7C34EE77-74D1-42B4-801B-40B35A68C1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15" name="Oval 14">
              <a:extLst>
                <a:ext uri="{FF2B5EF4-FFF2-40B4-BE49-F238E27FC236}">
                  <a16:creationId xmlns:a16="http://schemas.microsoft.com/office/drawing/2014/main" id="{12152B4E-1BCF-43D1-814C-F560CEB52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5486774-B7FC-480F-9AAF-9F55F4C436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8FA6A4C-BA1F-4EF8-B3BD-F28CB66DE6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BF89DB3-EA73-4FD0-AACB-5FE32C149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CBAB203A-25C6-422F-9DB6-C69F0EE9F6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574730A1-7A3A-4ACF-965D-A6DCEC7DBE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EB2D1A1F-B200-4444-AE01-EFC97AF7B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4" y="1042604"/>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0E4CB9D-2256-4786-8DDF-ADFBF353374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5" name="Straight Connector 24">
              <a:extLst>
                <a:ext uri="{FF2B5EF4-FFF2-40B4-BE49-F238E27FC236}">
                  <a16:creationId xmlns:a16="http://schemas.microsoft.com/office/drawing/2014/main" id="{180841E3-DFCC-429A-B907-8B06EDB1E9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54698A1-0C53-4620-97E1-B4689288CF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DBDFF7F-BD40-4085-952D-F6EC5908D9D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F29CA06-4FE5-44A6-8D40-A9C36449CE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568E6F37-AE05-46BF-A77F-5505926E92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 name="Straight Connector 30">
              <a:extLst>
                <a:ext uri="{FF2B5EF4-FFF2-40B4-BE49-F238E27FC236}">
                  <a16:creationId xmlns:a16="http://schemas.microsoft.com/office/drawing/2014/main" id="{8D6F5ECB-975C-4A38-BD48-A3C2B38E9E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BF36011-C922-4FD6-B09D-781A87054B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1FD3DC2-6A33-4C9E-B0F5-5D6209717F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4F800E-82BC-4AEF-9F07-7F95C8B8C3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48E193FC-40C7-E19C-0F54-2AF4924B8AD2}"/>
              </a:ext>
            </a:extLst>
          </p:cNvPr>
          <p:cNvSpPr>
            <a:spLocks noGrp="1"/>
          </p:cNvSpPr>
          <p:nvPr>
            <p:ph type="title"/>
          </p:nvPr>
        </p:nvSpPr>
        <p:spPr>
          <a:xfrm>
            <a:off x="630936" y="630936"/>
            <a:ext cx="3102582" cy="5478640"/>
          </a:xfrm>
          <a:noFill/>
        </p:spPr>
        <p:txBody>
          <a:bodyPr anchor="ctr">
            <a:normAutofit/>
          </a:bodyPr>
          <a:lstStyle/>
          <a:p>
            <a:r>
              <a:rPr lang="en-US" sz="4800" dirty="0">
                <a:solidFill>
                  <a:schemeClr val="bg1"/>
                </a:solidFill>
              </a:rPr>
              <a:t>Claims</a:t>
            </a:r>
            <a:br>
              <a:rPr lang="en-US" sz="4800" dirty="0">
                <a:solidFill>
                  <a:schemeClr val="bg1"/>
                </a:solidFill>
              </a:rPr>
            </a:br>
            <a:r>
              <a:rPr lang="en-US" sz="4800" dirty="0">
                <a:solidFill>
                  <a:schemeClr val="bg1"/>
                </a:solidFill>
              </a:rPr>
              <a:t>and </a:t>
            </a:r>
            <a:br>
              <a:rPr lang="en-US" sz="4800" dirty="0">
                <a:solidFill>
                  <a:schemeClr val="bg1"/>
                </a:solidFill>
              </a:rPr>
            </a:br>
            <a:r>
              <a:rPr lang="en-US" sz="4800" dirty="0">
                <a:solidFill>
                  <a:schemeClr val="bg1"/>
                </a:solidFill>
              </a:rPr>
              <a:t>Questions</a:t>
            </a:r>
          </a:p>
        </p:txBody>
      </p:sp>
      <p:sp>
        <p:nvSpPr>
          <p:cNvPr id="36" name="Rectangle 35">
            <a:extLst>
              <a:ext uri="{FF2B5EF4-FFF2-40B4-BE49-F238E27FC236}">
                <a16:creationId xmlns:a16="http://schemas.microsoft.com/office/drawing/2014/main" id="{C8D9C5DD-B8B3-46A0-8FBC-EE462F96C4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801066" y="497785"/>
            <a:ext cx="5678424" cy="5674840"/>
          </a:xfrm>
          <a:prstGeom prst="rect">
            <a:avLst/>
          </a:prstGeom>
          <a:gradFill flip="none" rotWithShape="1">
            <a:gsLst>
              <a:gs pos="0">
                <a:schemeClr val="tx1">
                  <a:alpha val="20000"/>
                </a:schemeClr>
              </a:gs>
              <a:gs pos="100000">
                <a:schemeClr val="tx1">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Content Placeholder 2">
            <a:extLst>
              <a:ext uri="{FF2B5EF4-FFF2-40B4-BE49-F238E27FC236}">
                <a16:creationId xmlns:a16="http://schemas.microsoft.com/office/drawing/2014/main" id="{68752159-CCAD-D3D2-B9C7-558B679F6112}"/>
              </a:ext>
            </a:extLst>
          </p:cNvPr>
          <p:cNvSpPr>
            <a:spLocks noGrp="1"/>
          </p:cNvSpPr>
          <p:nvPr>
            <p:ph idx="1"/>
          </p:nvPr>
        </p:nvSpPr>
        <p:spPr>
          <a:xfrm>
            <a:off x="3751472" y="630936"/>
            <a:ext cx="4982273" cy="5478672"/>
          </a:xfrm>
          <a:noFill/>
        </p:spPr>
        <p:txBody>
          <a:bodyPr anchor="ctr">
            <a:noAutofit/>
          </a:bodyPr>
          <a:lstStyle/>
          <a:p>
            <a:r>
              <a:rPr lang="en-US" sz="1400" dirty="0">
                <a:solidFill>
                  <a:schemeClr val="bg1"/>
                </a:solidFill>
                <a:effectLst/>
                <a:ea typeface="Calibri" panose="020F0502020204030204" pitchFamily="34" charset="0"/>
              </a:rPr>
              <a:t>With record crime rates across the nation, cities should invest in robust community programs designed to increase awareness of prevention methods to keep residents safe.</a:t>
            </a:r>
            <a:r>
              <a:rPr lang="en-US" sz="1400" dirty="0">
                <a:solidFill>
                  <a:schemeClr val="bg1"/>
                </a:solidFill>
                <a:effectLst/>
              </a:rPr>
              <a:t> </a:t>
            </a:r>
          </a:p>
          <a:p>
            <a:r>
              <a:rPr lang="en-US" sz="1400" dirty="0">
                <a:solidFill>
                  <a:schemeClr val="bg1"/>
                </a:solidFill>
                <a:effectLst/>
                <a:ea typeface="Calibri" panose="020F0502020204030204" pitchFamily="34" charset="0"/>
              </a:rPr>
              <a:t>Colleges should provide residential counselors in all dorms to protect students and help address violence associated with mental health issues.</a:t>
            </a:r>
            <a:r>
              <a:rPr lang="en-US" sz="1400" dirty="0">
                <a:solidFill>
                  <a:schemeClr val="bg1"/>
                </a:solidFill>
                <a:effectLst/>
              </a:rPr>
              <a:t> </a:t>
            </a:r>
            <a:endParaRPr lang="en-US" sz="1400" dirty="0">
              <a:solidFill>
                <a:schemeClr val="bg1"/>
              </a:solidFill>
            </a:endParaRPr>
          </a:p>
          <a:p>
            <a:r>
              <a:rPr lang="en-US" sz="1400" dirty="0">
                <a:solidFill>
                  <a:schemeClr val="bg1"/>
                </a:solidFill>
                <a:effectLst/>
                <a:ea typeface="Calibri" panose="020F0502020204030204" pitchFamily="34" charset="0"/>
              </a:rPr>
              <a:t>With students across the nation still suffering from significant learning loss following COVID-19, schools should increase homework to help bring students back to grade level.</a:t>
            </a:r>
            <a:r>
              <a:rPr lang="en-US" sz="1400" dirty="0">
                <a:solidFill>
                  <a:schemeClr val="bg1"/>
                </a:solidFill>
                <a:effectLst/>
              </a:rPr>
              <a:t> </a:t>
            </a:r>
          </a:p>
          <a:p>
            <a:r>
              <a:rPr lang="en-US" sz="1400" dirty="0">
                <a:solidFill>
                  <a:schemeClr val="bg1"/>
                </a:solidFill>
                <a:effectLst/>
                <a:ea typeface="Calibri" panose="020F0502020204030204" pitchFamily="34" charset="0"/>
              </a:rPr>
              <a:t>To improve graduation rates in the Mississippi Delta, the state should increase funding to underperforming schools, freeing struggling school districts from the financial restrictions associated with lower local property taxes.</a:t>
            </a:r>
            <a:r>
              <a:rPr lang="en-US" sz="1400" dirty="0">
                <a:solidFill>
                  <a:schemeClr val="bg1"/>
                </a:solidFill>
                <a:effectLst/>
              </a:rPr>
              <a:t> </a:t>
            </a:r>
          </a:p>
          <a:p>
            <a:r>
              <a:rPr lang="en-US" sz="1400" dirty="0">
                <a:solidFill>
                  <a:schemeClr val="bg1"/>
                </a:solidFill>
                <a:effectLst/>
                <a:ea typeface="Calibri" panose="020F0502020204030204" pitchFamily="34" charset="0"/>
              </a:rPr>
              <a:t>While outdoor recess provides students with a necessary break from academic challenges, schools should ensure all students have proper attire before going outside during colder days to prevent illness.</a:t>
            </a:r>
            <a:r>
              <a:rPr lang="en-US" sz="1400" dirty="0">
                <a:solidFill>
                  <a:schemeClr val="bg1"/>
                </a:solidFill>
                <a:effectLst/>
              </a:rPr>
              <a:t> </a:t>
            </a:r>
          </a:p>
          <a:p>
            <a:r>
              <a:rPr lang="en-US" sz="1400" dirty="0">
                <a:solidFill>
                  <a:schemeClr val="bg1"/>
                </a:solidFill>
                <a:effectLst/>
                <a:ea typeface="Calibri" panose="020F0502020204030204" pitchFamily="34" charset="0"/>
              </a:rPr>
              <a:t>Given the higher likelihood of long-term financial success physicians enjoy, as well as the current national shortage of doctors, colleges should prioritize programs that lead to careers in medicine instead of careers with low salaries that are unlikely to lead to financial success in retirement, such as teaching.</a:t>
            </a:r>
            <a:r>
              <a:rPr lang="en-US" sz="1400" dirty="0">
                <a:solidFill>
                  <a:schemeClr val="bg1"/>
                </a:solidFill>
                <a:effectLst/>
              </a:rPr>
              <a:t> </a:t>
            </a:r>
          </a:p>
          <a:p>
            <a:r>
              <a:rPr lang="en-US" sz="1400" dirty="0">
                <a:solidFill>
                  <a:schemeClr val="bg1"/>
                </a:solidFill>
                <a:effectLst/>
                <a:ea typeface="Calibri" panose="020F0502020204030204" pitchFamily="34" charset="0"/>
              </a:rPr>
              <a:t>While some people are born with a natural talent for writing, most students need years of practice in focused writing studies to become proficient.</a:t>
            </a:r>
            <a:r>
              <a:rPr lang="en-US" sz="1400" dirty="0">
                <a:solidFill>
                  <a:schemeClr val="bg1"/>
                </a:solidFill>
                <a:effectLst/>
              </a:rPr>
              <a:t> </a:t>
            </a:r>
            <a:endParaRPr lang="en-US" sz="1400" dirty="0">
              <a:solidFill>
                <a:schemeClr val="bg1"/>
              </a:solidFill>
            </a:endParaRPr>
          </a:p>
        </p:txBody>
      </p:sp>
      <p:sp>
        <p:nvSpPr>
          <p:cNvPr id="4" name="TextBox 3">
            <a:extLst>
              <a:ext uri="{FF2B5EF4-FFF2-40B4-BE49-F238E27FC236}">
                <a16:creationId xmlns:a16="http://schemas.microsoft.com/office/drawing/2014/main" id="{2DB4D473-198D-0E62-088C-7120A8359E89}"/>
              </a:ext>
            </a:extLst>
          </p:cNvPr>
          <p:cNvSpPr txBox="1"/>
          <p:nvPr/>
        </p:nvSpPr>
        <p:spPr>
          <a:xfrm>
            <a:off x="9114971" y="421972"/>
            <a:ext cx="2362727" cy="523220"/>
          </a:xfrm>
          <a:prstGeom prst="rect">
            <a:avLst/>
          </a:prstGeom>
          <a:noFill/>
        </p:spPr>
        <p:txBody>
          <a:bodyPr wrap="square" rtlCol="0">
            <a:spAutoFit/>
          </a:bodyPr>
          <a:lstStyle/>
          <a:p>
            <a:r>
              <a:rPr lang="en-US" sz="1400" dirty="0">
                <a:solidFill>
                  <a:schemeClr val="bg1"/>
                </a:solidFill>
              </a:rPr>
              <a:t>Are crime rates at an all-time high?</a:t>
            </a:r>
          </a:p>
        </p:txBody>
      </p:sp>
      <p:sp>
        <p:nvSpPr>
          <p:cNvPr id="5" name="TextBox 4">
            <a:extLst>
              <a:ext uri="{FF2B5EF4-FFF2-40B4-BE49-F238E27FC236}">
                <a16:creationId xmlns:a16="http://schemas.microsoft.com/office/drawing/2014/main" id="{7FF2A35F-D6BD-464B-1BD6-D1D81EDD840B}"/>
              </a:ext>
            </a:extLst>
          </p:cNvPr>
          <p:cNvSpPr txBox="1"/>
          <p:nvPr/>
        </p:nvSpPr>
        <p:spPr>
          <a:xfrm>
            <a:off x="9119012" y="1139259"/>
            <a:ext cx="2140527" cy="523220"/>
          </a:xfrm>
          <a:prstGeom prst="rect">
            <a:avLst/>
          </a:prstGeom>
          <a:noFill/>
        </p:spPr>
        <p:txBody>
          <a:bodyPr wrap="square" rtlCol="0">
            <a:spAutoFit/>
          </a:bodyPr>
          <a:lstStyle/>
          <a:p>
            <a:r>
              <a:rPr lang="en-US" sz="1400" dirty="0">
                <a:solidFill>
                  <a:schemeClr val="bg1"/>
                </a:solidFill>
              </a:rPr>
              <a:t>Are mental health issues associated with violence?</a:t>
            </a:r>
          </a:p>
        </p:txBody>
      </p:sp>
      <p:sp>
        <p:nvSpPr>
          <p:cNvPr id="6" name="TextBox 5">
            <a:extLst>
              <a:ext uri="{FF2B5EF4-FFF2-40B4-BE49-F238E27FC236}">
                <a16:creationId xmlns:a16="http://schemas.microsoft.com/office/drawing/2014/main" id="{A5336E4C-8DB9-A9C1-01DB-972AF204FD7B}"/>
              </a:ext>
            </a:extLst>
          </p:cNvPr>
          <p:cNvSpPr txBox="1"/>
          <p:nvPr/>
        </p:nvSpPr>
        <p:spPr>
          <a:xfrm>
            <a:off x="9109196" y="1856546"/>
            <a:ext cx="2579894" cy="523220"/>
          </a:xfrm>
          <a:prstGeom prst="rect">
            <a:avLst/>
          </a:prstGeom>
          <a:noFill/>
        </p:spPr>
        <p:txBody>
          <a:bodyPr wrap="square" rtlCol="0">
            <a:spAutoFit/>
          </a:bodyPr>
          <a:lstStyle/>
          <a:p>
            <a:r>
              <a:rPr lang="en-US" sz="1400" dirty="0">
                <a:solidFill>
                  <a:schemeClr val="bg1"/>
                </a:solidFill>
              </a:rPr>
              <a:t>Does increased homework lead to better academic outcomes?</a:t>
            </a:r>
          </a:p>
        </p:txBody>
      </p:sp>
      <p:sp>
        <p:nvSpPr>
          <p:cNvPr id="7" name="TextBox 6">
            <a:extLst>
              <a:ext uri="{FF2B5EF4-FFF2-40B4-BE49-F238E27FC236}">
                <a16:creationId xmlns:a16="http://schemas.microsoft.com/office/drawing/2014/main" id="{C3705666-2C80-2B78-30AF-E57DD0AF12F8}"/>
              </a:ext>
            </a:extLst>
          </p:cNvPr>
          <p:cNvSpPr txBox="1"/>
          <p:nvPr/>
        </p:nvSpPr>
        <p:spPr>
          <a:xfrm>
            <a:off x="9119012" y="2551701"/>
            <a:ext cx="2579895" cy="738664"/>
          </a:xfrm>
          <a:prstGeom prst="rect">
            <a:avLst/>
          </a:prstGeom>
          <a:noFill/>
        </p:spPr>
        <p:txBody>
          <a:bodyPr wrap="square" rtlCol="0">
            <a:spAutoFit/>
          </a:bodyPr>
          <a:lstStyle/>
          <a:p>
            <a:r>
              <a:rPr lang="en-US" sz="1400" dirty="0">
                <a:solidFill>
                  <a:schemeClr val="bg1"/>
                </a:solidFill>
                <a:effectLst/>
                <a:ea typeface="Calibri" panose="020F0502020204030204" pitchFamily="34" charset="0"/>
              </a:rPr>
              <a:t>When might additional funding for schools </a:t>
            </a:r>
            <a:r>
              <a:rPr lang="en-US" sz="1400" i="1" dirty="0">
                <a:solidFill>
                  <a:schemeClr val="bg1"/>
                </a:solidFill>
                <a:effectLst/>
                <a:ea typeface="Calibri" panose="020F0502020204030204" pitchFamily="34" charset="0"/>
              </a:rPr>
              <a:t>not</a:t>
            </a:r>
            <a:r>
              <a:rPr lang="en-US" sz="1400" dirty="0">
                <a:solidFill>
                  <a:schemeClr val="bg1"/>
                </a:solidFill>
                <a:effectLst/>
                <a:ea typeface="Calibri" panose="020F0502020204030204" pitchFamily="34" charset="0"/>
              </a:rPr>
              <a:t> lead to better student outcomes?</a:t>
            </a:r>
            <a:r>
              <a:rPr lang="en-US" sz="1400" dirty="0">
                <a:solidFill>
                  <a:schemeClr val="bg1"/>
                </a:solidFill>
                <a:effectLst/>
              </a:rPr>
              <a:t> </a:t>
            </a:r>
            <a:endParaRPr lang="en-US" sz="1400" dirty="0">
              <a:solidFill>
                <a:schemeClr val="bg1"/>
              </a:solidFill>
            </a:endParaRPr>
          </a:p>
        </p:txBody>
      </p:sp>
      <p:sp>
        <p:nvSpPr>
          <p:cNvPr id="8" name="TextBox 7">
            <a:extLst>
              <a:ext uri="{FF2B5EF4-FFF2-40B4-BE49-F238E27FC236}">
                <a16:creationId xmlns:a16="http://schemas.microsoft.com/office/drawing/2014/main" id="{789A55C3-5FAD-720A-3652-55A3FF840220}"/>
              </a:ext>
            </a:extLst>
          </p:cNvPr>
          <p:cNvSpPr txBox="1"/>
          <p:nvPr/>
        </p:nvSpPr>
        <p:spPr>
          <a:xfrm>
            <a:off x="9109196" y="3429000"/>
            <a:ext cx="2358686" cy="523220"/>
          </a:xfrm>
          <a:prstGeom prst="rect">
            <a:avLst/>
          </a:prstGeom>
          <a:noFill/>
        </p:spPr>
        <p:txBody>
          <a:bodyPr wrap="square" rtlCol="0">
            <a:spAutoFit/>
          </a:bodyPr>
          <a:lstStyle/>
          <a:p>
            <a:r>
              <a:rPr lang="en-US" sz="1400" kern="100" dirty="0">
                <a:solidFill>
                  <a:schemeClr val="bg1"/>
                </a:solidFill>
                <a:effectLst/>
                <a:ea typeface="Calibri" panose="020F0502020204030204" pitchFamily="34" charset="0"/>
                <a:cs typeface="Times New Roman" panose="02020603050405020304" pitchFamily="18" charset="0"/>
              </a:rPr>
              <a:t>Does cold weather make you sick?</a:t>
            </a:r>
          </a:p>
        </p:txBody>
      </p:sp>
      <p:sp>
        <p:nvSpPr>
          <p:cNvPr id="9" name="TextBox 8">
            <a:extLst>
              <a:ext uri="{FF2B5EF4-FFF2-40B4-BE49-F238E27FC236}">
                <a16:creationId xmlns:a16="http://schemas.microsoft.com/office/drawing/2014/main" id="{430789C9-1AC0-AF61-5FB6-5F2FF85AFC10}"/>
              </a:ext>
            </a:extLst>
          </p:cNvPr>
          <p:cNvSpPr txBox="1"/>
          <p:nvPr/>
        </p:nvSpPr>
        <p:spPr>
          <a:xfrm>
            <a:off x="9107156" y="4330153"/>
            <a:ext cx="2247682" cy="738664"/>
          </a:xfrm>
          <a:prstGeom prst="rect">
            <a:avLst/>
          </a:prstGeom>
          <a:noFill/>
        </p:spPr>
        <p:txBody>
          <a:bodyPr wrap="square" rtlCol="0">
            <a:spAutoFit/>
          </a:bodyPr>
          <a:lstStyle/>
          <a:p>
            <a:r>
              <a:rPr lang="en-US" sz="1400" dirty="0">
                <a:solidFill>
                  <a:schemeClr val="bg1"/>
                </a:solidFill>
                <a:effectLst/>
                <a:ea typeface="Calibri" panose="020F0502020204030204" pitchFamily="34" charset="0"/>
              </a:rPr>
              <a:t>Are doctors more likely to retire as millionaires than teachers?</a:t>
            </a:r>
            <a:r>
              <a:rPr lang="en-US" sz="1400" dirty="0">
                <a:solidFill>
                  <a:schemeClr val="bg1"/>
                </a:solidFill>
                <a:effectLst/>
              </a:rPr>
              <a:t> </a:t>
            </a:r>
            <a:endParaRPr lang="en-US" sz="1400" dirty="0">
              <a:solidFill>
                <a:schemeClr val="bg1"/>
              </a:solidFill>
            </a:endParaRPr>
          </a:p>
        </p:txBody>
      </p:sp>
      <p:sp>
        <p:nvSpPr>
          <p:cNvPr id="10" name="TextBox 9">
            <a:extLst>
              <a:ext uri="{FF2B5EF4-FFF2-40B4-BE49-F238E27FC236}">
                <a16:creationId xmlns:a16="http://schemas.microsoft.com/office/drawing/2014/main" id="{3B57C586-75D7-A86E-C8FD-73A53FF7E5ED}"/>
              </a:ext>
            </a:extLst>
          </p:cNvPr>
          <p:cNvSpPr txBox="1"/>
          <p:nvPr/>
        </p:nvSpPr>
        <p:spPr>
          <a:xfrm>
            <a:off x="9114971" y="5586356"/>
            <a:ext cx="2247682" cy="523220"/>
          </a:xfrm>
          <a:prstGeom prst="rect">
            <a:avLst/>
          </a:prstGeom>
          <a:noFill/>
        </p:spPr>
        <p:txBody>
          <a:bodyPr wrap="square" rtlCol="0">
            <a:spAutoFit/>
          </a:bodyPr>
          <a:lstStyle/>
          <a:p>
            <a:r>
              <a:rPr lang="en-US" sz="1400" dirty="0">
                <a:solidFill>
                  <a:schemeClr val="bg1"/>
                </a:solidFill>
                <a:effectLst/>
                <a:ea typeface="Calibri" panose="020F0502020204030204" pitchFamily="34" charset="0"/>
              </a:rPr>
              <a:t>Are good writers born with that talent?</a:t>
            </a:r>
            <a:r>
              <a:rPr lang="en-US" sz="1400" dirty="0">
                <a:solidFill>
                  <a:schemeClr val="bg1"/>
                </a:solidFill>
                <a:effectLst/>
              </a:rPr>
              <a:t> </a:t>
            </a:r>
            <a:endParaRPr lang="en-US" sz="1400" dirty="0">
              <a:solidFill>
                <a:schemeClr val="bg1"/>
              </a:solidFill>
            </a:endParaRPr>
          </a:p>
        </p:txBody>
      </p:sp>
      <p:cxnSp>
        <p:nvCxnSpPr>
          <p:cNvPr id="12" name="Straight Arrow Connector 11">
            <a:extLst>
              <a:ext uri="{FF2B5EF4-FFF2-40B4-BE49-F238E27FC236}">
                <a16:creationId xmlns:a16="http://schemas.microsoft.com/office/drawing/2014/main" id="{C2342845-1601-5A21-12DE-C6B7915A0AF2}"/>
              </a:ext>
            </a:extLst>
          </p:cNvPr>
          <p:cNvCxnSpPr>
            <a:cxnSpLocks/>
            <a:endCxn id="4" idx="1"/>
          </p:cNvCxnSpPr>
          <p:nvPr/>
        </p:nvCxnSpPr>
        <p:spPr>
          <a:xfrm>
            <a:off x="8733745" y="683582"/>
            <a:ext cx="381226"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713455C-A1E0-C032-10A9-73717E571B4A}"/>
              </a:ext>
            </a:extLst>
          </p:cNvPr>
          <p:cNvCxnSpPr>
            <a:cxnSpLocks/>
          </p:cNvCxnSpPr>
          <p:nvPr/>
        </p:nvCxnSpPr>
        <p:spPr>
          <a:xfrm>
            <a:off x="8733745" y="1398230"/>
            <a:ext cx="381226"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23AF746-F2D3-4B1A-95F5-01F6B2B9EA45}"/>
              </a:ext>
            </a:extLst>
          </p:cNvPr>
          <p:cNvCxnSpPr>
            <a:cxnSpLocks/>
          </p:cNvCxnSpPr>
          <p:nvPr/>
        </p:nvCxnSpPr>
        <p:spPr>
          <a:xfrm>
            <a:off x="8725930" y="2068254"/>
            <a:ext cx="381226"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A87B9D2E-FF6E-DD7B-3FDF-50A4A0143077}"/>
              </a:ext>
            </a:extLst>
          </p:cNvPr>
          <p:cNvCxnSpPr>
            <a:cxnSpLocks/>
          </p:cNvCxnSpPr>
          <p:nvPr/>
        </p:nvCxnSpPr>
        <p:spPr>
          <a:xfrm>
            <a:off x="8725930" y="2796461"/>
            <a:ext cx="381226"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3998FEF-B9D4-C3B2-A6ED-9D7F0876C706}"/>
              </a:ext>
            </a:extLst>
          </p:cNvPr>
          <p:cNvCxnSpPr>
            <a:cxnSpLocks/>
          </p:cNvCxnSpPr>
          <p:nvPr/>
        </p:nvCxnSpPr>
        <p:spPr>
          <a:xfrm>
            <a:off x="8725930" y="3690610"/>
            <a:ext cx="381226"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14097DC-32A9-C2B4-403D-DC51720F7D9D}"/>
              </a:ext>
            </a:extLst>
          </p:cNvPr>
          <p:cNvCxnSpPr>
            <a:cxnSpLocks/>
          </p:cNvCxnSpPr>
          <p:nvPr/>
        </p:nvCxnSpPr>
        <p:spPr>
          <a:xfrm>
            <a:off x="8725930" y="4632942"/>
            <a:ext cx="381226"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A756293-8C15-AEB7-D58D-2D160C6683D9}"/>
              </a:ext>
            </a:extLst>
          </p:cNvPr>
          <p:cNvCxnSpPr>
            <a:cxnSpLocks/>
          </p:cNvCxnSpPr>
          <p:nvPr/>
        </p:nvCxnSpPr>
        <p:spPr>
          <a:xfrm>
            <a:off x="8733745" y="5847966"/>
            <a:ext cx="381226" cy="0"/>
          </a:xfrm>
          <a:prstGeom prst="straightConnector1">
            <a:avLst/>
          </a:prstGeom>
          <a:ln w="41275">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195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DFC902-7D23-471A-B557-B6B6917D7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5705"/>
            <a:ext cx="12191990" cy="169434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D08D10-B91F-4654-D5B8-E463B63BD4EC}"/>
              </a:ext>
            </a:extLst>
          </p:cNvPr>
          <p:cNvSpPr>
            <a:spLocks noGrp="1"/>
          </p:cNvSpPr>
          <p:nvPr>
            <p:ph type="title"/>
          </p:nvPr>
        </p:nvSpPr>
        <p:spPr>
          <a:xfrm>
            <a:off x="1156851" y="637762"/>
            <a:ext cx="9888496" cy="900131"/>
          </a:xfrm>
        </p:spPr>
        <p:txBody>
          <a:bodyPr anchor="t">
            <a:normAutofit/>
          </a:bodyPr>
          <a:lstStyle/>
          <a:p>
            <a:r>
              <a:rPr lang="en-US" sz="4000" dirty="0">
                <a:solidFill>
                  <a:schemeClr val="bg1"/>
                </a:solidFill>
              </a:rPr>
              <a:t>Tracking Their Progress</a:t>
            </a:r>
          </a:p>
        </p:txBody>
      </p:sp>
      <p:sp>
        <p:nvSpPr>
          <p:cNvPr id="11" name="Rectangle 10">
            <a:extLst>
              <a:ext uri="{FF2B5EF4-FFF2-40B4-BE49-F238E27FC236}">
                <a16:creationId xmlns:a16="http://schemas.microsoft.com/office/drawing/2014/main" id="{A55D5633-D557-4DCA-982C-FF36EB7A1C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88641"/>
            <a:ext cx="12191990" cy="51693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50D3AD2-FA80-415F-A9CE-54D884561C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6851" y="2010758"/>
            <a:ext cx="45719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51956D35-F408-EBCE-32B9-627C68204F59}"/>
              </a:ext>
            </a:extLst>
          </p:cNvPr>
          <p:cNvSpPr/>
          <p:nvPr/>
        </p:nvSpPr>
        <p:spPr>
          <a:xfrm>
            <a:off x="766916" y="2241755"/>
            <a:ext cx="3318387" cy="4085303"/>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With record crime rates across the nation, cities should invest in robust community programs designed to increase awareness of prevention methods to keep residents safe. </a:t>
            </a:r>
            <a:endParaRPr lang="en-US" sz="1400" dirty="0"/>
          </a:p>
        </p:txBody>
      </p:sp>
      <p:sp>
        <p:nvSpPr>
          <p:cNvPr id="14" name="Rounded Rectangle 13">
            <a:extLst>
              <a:ext uri="{FF2B5EF4-FFF2-40B4-BE49-F238E27FC236}">
                <a16:creationId xmlns:a16="http://schemas.microsoft.com/office/drawing/2014/main" id="{4F18E032-F5BE-5E22-C1C1-F109E82E5694}"/>
              </a:ext>
            </a:extLst>
          </p:cNvPr>
          <p:cNvSpPr/>
          <p:nvPr/>
        </p:nvSpPr>
        <p:spPr>
          <a:xfrm>
            <a:off x="4436806" y="2247361"/>
            <a:ext cx="3318387" cy="4085303"/>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With record crime rates across the nation, cities should invest in robust community programs designed to increase awareness of prevention methods to keep residents safe. </a:t>
            </a:r>
            <a:endParaRPr lang="en-US" sz="1400" dirty="0"/>
          </a:p>
        </p:txBody>
      </p:sp>
      <p:sp>
        <p:nvSpPr>
          <p:cNvPr id="15" name="Rounded Rectangle 14">
            <a:extLst>
              <a:ext uri="{FF2B5EF4-FFF2-40B4-BE49-F238E27FC236}">
                <a16:creationId xmlns:a16="http://schemas.microsoft.com/office/drawing/2014/main" id="{B4D3336B-ED1D-BFF8-5BB8-270C06330698}"/>
              </a:ext>
            </a:extLst>
          </p:cNvPr>
          <p:cNvSpPr/>
          <p:nvPr/>
        </p:nvSpPr>
        <p:spPr>
          <a:xfrm>
            <a:off x="8106696" y="2230669"/>
            <a:ext cx="3318387" cy="4085303"/>
          </a:xfrm>
          <a:prstGeom prst="round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Claim: With record crime rates across the nation, cities should invest in robust community programs designed to increase awareness of prevention methods to keep residents safe.</a:t>
            </a:r>
          </a:p>
          <a:p>
            <a:endParaRPr lang="en-US" sz="8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r>
              <a:rPr lang="en-US" sz="1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Question: Are crime rates at an all-time high? </a:t>
            </a:r>
            <a:endParaRPr lang="en-US" sz="1400" dirty="0"/>
          </a:p>
        </p:txBody>
      </p:sp>
      <p:sp>
        <p:nvSpPr>
          <p:cNvPr id="17" name="Rounded Rectangle 16">
            <a:extLst>
              <a:ext uri="{FF2B5EF4-FFF2-40B4-BE49-F238E27FC236}">
                <a16:creationId xmlns:a16="http://schemas.microsoft.com/office/drawing/2014/main" id="{A908D5C2-8A39-D150-908F-F65B97409338}"/>
              </a:ext>
            </a:extLst>
          </p:cNvPr>
          <p:cNvSpPr/>
          <p:nvPr/>
        </p:nvSpPr>
        <p:spPr>
          <a:xfrm>
            <a:off x="1017639" y="4188542"/>
            <a:ext cx="3229896" cy="2031696"/>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writer thinks to prevent increase in crime, there need to be robust community programs. There are already robust community programs like neighborhood watches and such, yet nothing seems to change the crime rate. It needs to be more specific to a cause and what exactly is the crime. </a:t>
            </a:r>
            <a:endParaRPr lang="en-US" sz="1400" dirty="0"/>
          </a:p>
        </p:txBody>
      </p:sp>
      <p:sp>
        <p:nvSpPr>
          <p:cNvPr id="18" name="Rounded Rectangle 17">
            <a:extLst>
              <a:ext uri="{FF2B5EF4-FFF2-40B4-BE49-F238E27FC236}">
                <a16:creationId xmlns:a16="http://schemas.microsoft.com/office/drawing/2014/main" id="{9908F003-6331-757B-70B1-E69FB222649C}"/>
              </a:ext>
            </a:extLst>
          </p:cNvPr>
          <p:cNvSpPr/>
          <p:nvPr/>
        </p:nvSpPr>
        <p:spPr>
          <a:xfrm>
            <a:off x="4688753" y="4188542"/>
            <a:ext cx="3229896" cy="2031696"/>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It proved our assumptions to be right. Although community programs might be beneficial in some communities, it needs to be more specific on what type of crime, and the claim needs to be more specific.</a:t>
            </a:r>
            <a:r>
              <a:rPr lang="en-US" sz="1400" dirty="0">
                <a:effectLst/>
              </a:rPr>
              <a:t> </a:t>
            </a:r>
            <a:endParaRPr lang="en-US" sz="1400" dirty="0"/>
          </a:p>
        </p:txBody>
      </p:sp>
      <p:sp>
        <p:nvSpPr>
          <p:cNvPr id="19" name="Rounded Rectangle 18">
            <a:extLst>
              <a:ext uri="{FF2B5EF4-FFF2-40B4-BE49-F238E27FC236}">
                <a16:creationId xmlns:a16="http://schemas.microsoft.com/office/drawing/2014/main" id="{0D2DEB09-27D7-67AE-2CD4-834C05F2CAED}"/>
              </a:ext>
            </a:extLst>
          </p:cNvPr>
          <p:cNvSpPr/>
          <p:nvPr/>
        </p:nvSpPr>
        <p:spPr>
          <a:xfrm>
            <a:off x="8351274" y="4188542"/>
            <a:ext cx="3229896" cy="2031696"/>
          </a:xfrm>
          <a:prstGeom prst="roundRect">
            <a:avLst/>
          </a:prstGeom>
          <a:solidFill>
            <a:srgbClr val="A5A5A5"/>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Numerous authorities, including the FBI and the Bureau of Justice Statistics, claim that during the previous few decades, the violent crime rate in the United States has actually decreased. Although violent crime, especially murder, has increased, overall trends don't show an all-time high.</a:t>
            </a:r>
            <a:r>
              <a:rPr lang="en-US" sz="1400" dirty="0">
                <a:effectLst/>
              </a:rPr>
              <a:t> </a:t>
            </a:r>
            <a:endParaRPr lang="en-US" sz="1400" dirty="0"/>
          </a:p>
        </p:txBody>
      </p:sp>
      <p:sp>
        <p:nvSpPr>
          <p:cNvPr id="3" name="Right Arrow 2">
            <a:extLst>
              <a:ext uri="{FF2B5EF4-FFF2-40B4-BE49-F238E27FC236}">
                <a16:creationId xmlns:a16="http://schemas.microsoft.com/office/drawing/2014/main" id="{451D35D3-D364-5422-CC2D-E40AAB8A251D}"/>
              </a:ext>
            </a:extLst>
          </p:cNvPr>
          <p:cNvSpPr/>
          <p:nvPr/>
        </p:nvSpPr>
        <p:spPr>
          <a:xfrm>
            <a:off x="4085303" y="3703910"/>
            <a:ext cx="513735" cy="484632"/>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a:extLst>
              <a:ext uri="{FF2B5EF4-FFF2-40B4-BE49-F238E27FC236}">
                <a16:creationId xmlns:a16="http://schemas.microsoft.com/office/drawing/2014/main" id="{AC1FED4B-E76F-52FE-802A-B4BB6374FB76}"/>
              </a:ext>
            </a:extLst>
          </p:cNvPr>
          <p:cNvSpPr/>
          <p:nvPr/>
        </p:nvSpPr>
        <p:spPr>
          <a:xfrm>
            <a:off x="7755193" y="3699751"/>
            <a:ext cx="513735" cy="484632"/>
          </a:xfrm>
          <a:prstGeom prst="rightArrow">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831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1199</TotalTime>
  <Words>2241</Words>
  <Application>Microsoft Office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AI- Assisted Assignments in Student Learning Circles</vt:lpstr>
      <vt:lpstr>Student Learning Circles</vt:lpstr>
      <vt:lpstr>AI-Assisted Assignments</vt:lpstr>
      <vt:lpstr>Stress Testing Claims</vt:lpstr>
      <vt:lpstr>Part 1</vt:lpstr>
      <vt:lpstr>Part 2</vt:lpstr>
      <vt:lpstr>Part 3</vt:lpstr>
      <vt:lpstr>Claims and  Questions</vt:lpstr>
      <vt:lpstr>Tracking Their Progress</vt:lpstr>
      <vt:lpstr>Tracking Their Progress</vt:lpstr>
      <vt:lpstr>Tracking Their Progress</vt:lpstr>
      <vt:lpstr>Student Reactions</vt:lpstr>
      <vt:lpstr>Student Reactions</vt:lpstr>
      <vt:lpstr>Student Reactions</vt:lpstr>
      <vt:lpstr>Student Reactions</vt:lpstr>
      <vt:lpstr>Student Reactions</vt:lpstr>
      <vt:lpstr>Additional 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Assisted Assignments in Student Learning Circles</dc:title>
  <dc:creator>Kellye Marie Makamson</dc:creator>
  <cp:lastModifiedBy>Derek Bruff</cp:lastModifiedBy>
  <cp:revision>7</cp:revision>
  <dcterms:created xsi:type="dcterms:W3CDTF">2023-11-02T19:53:33Z</dcterms:created>
  <dcterms:modified xsi:type="dcterms:W3CDTF">2023-11-09T21:10:35Z</dcterms:modified>
</cp:coreProperties>
</file>