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59" r:id="rId3"/>
    <p:sldId id="280" r:id="rId4"/>
    <p:sldId id="260" r:id="rId5"/>
    <p:sldId id="261" r:id="rId6"/>
    <p:sldId id="262" r:id="rId7"/>
    <p:sldId id="258" r:id="rId8"/>
    <p:sldId id="263" r:id="rId9"/>
    <p:sldId id="264" r:id="rId10"/>
    <p:sldId id="265" r:id="rId11"/>
    <p:sldId id="266" r:id="rId12"/>
    <p:sldId id="267" r:id="rId13"/>
    <p:sldId id="268" r:id="rId14"/>
    <p:sldId id="269" r:id="rId15"/>
    <p:sldId id="277" r:id="rId16"/>
    <p:sldId id="278" r:id="rId17"/>
    <p:sldId id="274" r:id="rId18"/>
    <p:sldId id="270" r:id="rId19"/>
    <p:sldId id="275" r:id="rId20"/>
    <p:sldId id="271" r:id="rId21"/>
    <p:sldId id="272" r:id="rId22"/>
    <p:sldId id="273" r:id="rId23"/>
    <p:sldId id="27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6"/>
    <p:restoredTop sz="68472" autoAdjust="0"/>
  </p:normalViewPr>
  <p:slideViewPr>
    <p:cSldViewPr snapToGrid="0" snapToObjects="1">
      <p:cViewPr varScale="1">
        <p:scale>
          <a:sx n="76" d="100"/>
          <a:sy n="76" d="100"/>
        </p:scale>
        <p:origin x="195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2E1FAD-D35B-1941-BC95-6308C1D80F55}" type="datetimeFigureOut">
              <a:rPr lang="en-US" smtClean="0"/>
              <a:t>8/29/2022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756677-57C0-3046-ADC5-B82A5EA0049D}" type="slidenum">
              <a:rPr lang="en-US" smtClean="0"/>
              <a:t>‹#›</a:t>
            </a:fld>
            <a:endParaRPr lang="en-US"/>
          </a:p>
        </p:txBody>
      </p:sp>
    </p:spTree>
    <p:extLst>
      <p:ext uri="{BB962C8B-B14F-4D97-AF65-F5344CB8AC3E}">
        <p14:creationId xmlns:p14="http://schemas.microsoft.com/office/powerpoint/2010/main" val="4244625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da-DK" dirty="0"/>
              <a:t>Lived 23 June 1912 – 7 June 1954. </a:t>
            </a:r>
            <a:br>
              <a:rPr lang="da-DK" dirty="0"/>
            </a:br>
            <a:endParaRPr lang="da-DK" dirty="0"/>
          </a:p>
          <a:p>
            <a:pPr marL="285750" indent="-285750">
              <a:buFont typeface="Arial" panose="020B0604020202020204" pitchFamily="34" charset="0"/>
              <a:buChar char="•"/>
            </a:pPr>
            <a:r>
              <a:rPr lang="da-DK" dirty="0"/>
              <a:t>Earned undergraduate degree in Mathematics at Cambridge (1934), Ph.D. Mathematics Princeton (1938).</a:t>
            </a:r>
            <a:br>
              <a:rPr lang="da-DK" dirty="0"/>
            </a:br>
            <a:endParaRPr lang="da-DK" dirty="0"/>
          </a:p>
          <a:p>
            <a:pPr marL="285750" indent="-285750">
              <a:buFont typeface="Arial" panose="020B0604020202020204" pitchFamily="34" charset="0"/>
              <a:buChar char="•"/>
            </a:pPr>
            <a:r>
              <a:rPr lang="da-DK" dirty="0"/>
              <a:t>Worked in mathematics, computer science, logic, cryptography, philosophy, theoretical biology. </a:t>
            </a:r>
            <a:br>
              <a:rPr lang="da-DK" dirty="0"/>
            </a:br>
            <a:endParaRPr lang="da-DK" dirty="0"/>
          </a:p>
          <a:p>
            <a:pPr marL="285750" indent="-285750">
              <a:buFont typeface="Arial" panose="020B0604020202020204" pitchFamily="34" charset="0"/>
              <a:buChar char="•"/>
            </a:pPr>
            <a:r>
              <a:rPr lang="da-DK" dirty="0"/>
              <a:t>Was persecuted for being homosexual, and died of likely suicide. </a:t>
            </a:r>
            <a:br>
              <a:rPr lang="da-DK" dirty="0"/>
            </a:br>
            <a:endParaRPr lang="da-DK" dirty="0"/>
          </a:p>
          <a:p>
            <a:pPr marL="285750" indent="-285750">
              <a:buFont typeface="Arial" panose="020B0604020202020204" pitchFamily="34" charset="0"/>
              <a:buChar char="•"/>
            </a:pPr>
            <a:r>
              <a:rPr lang="da-DK" dirty="0"/>
              <a:t>Received posthumous apology (2009) and pardon (2013) in the UK. </a:t>
            </a:r>
          </a:p>
          <a:p>
            <a:pPr marL="285750" indent="-285750">
              <a:buFont typeface="Arial" panose="020B0604020202020204" pitchFamily="34" charset="0"/>
              <a:buChar char="•"/>
            </a:pPr>
            <a:endParaRPr lang="da-DK" dirty="0"/>
          </a:p>
          <a:p>
            <a:endParaRPr lang="en-US" dirty="0"/>
          </a:p>
        </p:txBody>
      </p:sp>
      <p:sp>
        <p:nvSpPr>
          <p:cNvPr id="4" name="Slide Number Placeholder 3"/>
          <p:cNvSpPr>
            <a:spLocks noGrp="1"/>
          </p:cNvSpPr>
          <p:nvPr>
            <p:ph type="sldNum" sz="quarter" idx="10"/>
          </p:nvPr>
        </p:nvSpPr>
        <p:spPr/>
        <p:txBody>
          <a:bodyPr/>
          <a:lstStyle/>
          <a:p>
            <a:fld id="{C1756677-57C0-3046-ADC5-B82A5EA0049D}" type="slidenum">
              <a:rPr lang="en-US" smtClean="0"/>
              <a:t>2</a:t>
            </a:fld>
            <a:endParaRPr lang="en-US"/>
          </a:p>
        </p:txBody>
      </p:sp>
    </p:spTree>
    <p:extLst>
      <p:ext uri="{BB962C8B-B14F-4D97-AF65-F5344CB8AC3E}">
        <p14:creationId xmlns:p14="http://schemas.microsoft.com/office/powerpoint/2010/main" val="1227240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756677-57C0-3046-ADC5-B82A5EA0049D}" type="slidenum">
              <a:rPr lang="en-US" smtClean="0"/>
              <a:t>11</a:t>
            </a:fld>
            <a:endParaRPr lang="en-US"/>
          </a:p>
        </p:txBody>
      </p:sp>
    </p:spTree>
    <p:extLst>
      <p:ext uri="{BB962C8B-B14F-4D97-AF65-F5344CB8AC3E}">
        <p14:creationId xmlns:p14="http://schemas.microsoft.com/office/powerpoint/2010/main" val="2361814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Launch Demos</a:t>
            </a:r>
          </a:p>
        </p:txBody>
      </p:sp>
      <p:sp>
        <p:nvSpPr>
          <p:cNvPr id="4" name="Slide Number Placeholder 3"/>
          <p:cNvSpPr>
            <a:spLocks noGrp="1"/>
          </p:cNvSpPr>
          <p:nvPr>
            <p:ph type="sldNum" sz="quarter" idx="5"/>
          </p:nvPr>
        </p:nvSpPr>
        <p:spPr/>
        <p:txBody>
          <a:bodyPr/>
          <a:lstStyle/>
          <a:p>
            <a:fld id="{C1756677-57C0-3046-ADC5-B82A5EA0049D}" type="slidenum">
              <a:rPr lang="en-US" smtClean="0"/>
              <a:t>12</a:t>
            </a:fld>
            <a:endParaRPr lang="en-US"/>
          </a:p>
        </p:txBody>
      </p:sp>
    </p:spTree>
    <p:extLst>
      <p:ext uri="{BB962C8B-B14F-4D97-AF65-F5344CB8AC3E}">
        <p14:creationId xmlns:p14="http://schemas.microsoft.com/office/powerpoint/2010/main" val="2315220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Launch demo and transition to teaching and learning implications-Bob</a:t>
            </a:r>
          </a:p>
        </p:txBody>
      </p:sp>
      <p:sp>
        <p:nvSpPr>
          <p:cNvPr id="4" name="Slide Number Placeholder 3"/>
          <p:cNvSpPr>
            <a:spLocks noGrp="1"/>
          </p:cNvSpPr>
          <p:nvPr>
            <p:ph type="sldNum" sz="quarter" idx="5"/>
          </p:nvPr>
        </p:nvSpPr>
        <p:spPr/>
        <p:txBody>
          <a:bodyPr/>
          <a:lstStyle/>
          <a:p>
            <a:fld id="{C1756677-57C0-3046-ADC5-B82A5EA0049D}" type="slidenum">
              <a:rPr lang="en-US" smtClean="0"/>
              <a:t>13</a:t>
            </a:fld>
            <a:endParaRPr lang="en-US"/>
          </a:p>
        </p:txBody>
      </p:sp>
    </p:spTree>
    <p:extLst>
      <p:ext uri="{BB962C8B-B14F-4D97-AF65-F5344CB8AC3E}">
        <p14:creationId xmlns:p14="http://schemas.microsoft.com/office/powerpoint/2010/main" val="454589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think about teaching and learning implications for AI-powered writing assistants, it is helpful to think about Writing Across the Curriculum models. In Writing Across the Curriculum, we typically say that our purposes are either:</a:t>
            </a:r>
          </a:p>
          <a:p>
            <a:endParaRPr lang="en-US" dirty="0"/>
          </a:p>
          <a:p>
            <a:pPr marL="971550" lvl="1" indent="-514350">
              <a:buFont typeface="+mj-lt"/>
              <a:buAutoNum type="arabicPeriod"/>
            </a:pPr>
            <a:r>
              <a:rPr lang="en-US" dirty="0"/>
              <a:t>Writing to learn; or</a:t>
            </a:r>
          </a:p>
          <a:p>
            <a:pPr marL="971550" lvl="1" indent="-514350">
              <a:buFont typeface="+mj-lt"/>
              <a:buAutoNum type="arabicPeriod"/>
            </a:pPr>
            <a:endParaRPr lang="en-US" dirty="0"/>
          </a:p>
          <a:p>
            <a:pPr marL="971550" lvl="1" indent="-514350">
              <a:buFont typeface="+mj-lt"/>
              <a:buAutoNum type="arabicPeriod"/>
            </a:pPr>
            <a:r>
              <a:rPr lang="en-US" dirty="0"/>
              <a:t>Writing to demonstrate learning.</a:t>
            </a:r>
          </a:p>
          <a:p>
            <a:pPr marL="971550" lvl="1" indent="-514350">
              <a:buFont typeface="+mj-lt"/>
              <a:buAutoNum type="arabicPeriod"/>
            </a:pPr>
            <a:endParaRPr lang="en-US" dirty="0"/>
          </a:p>
          <a:p>
            <a:r>
              <a:rPr lang="en-US" dirty="0"/>
              <a:t>For most classrooms, this model will also hold for thinking through how AI-powered writing assistants and AI-powered writing generators will impact our teaching and learning practices.</a:t>
            </a:r>
          </a:p>
          <a:p>
            <a:endParaRPr lang="en-US" dirty="0"/>
          </a:p>
        </p:txBody>
      </p:sp>
      <p:sp>
        <p:nvSpPr>
          <p:cNvPr id="4" name="Slide Number Placeholder 3"/>
          <p:cNvSpPr>
            <a:spLocks noGrp="1"/>
          </p:cNvSpPr>
          <p:nvPr>
            <p:ph type="sldNum" sz="quarter" idx="10"/>
          </p:nvPr>
        </p:nvSpPr>
        <p:spPr/>
        <p:txBody>
          <a:bodyPr/>
          <a:lstStyle/>
          <a:p>
            <a:fld id="{C1756677-57C0-3046-ADC5-B82A5EA0049D}" type="slidenum">
              <a:rPr lang="en-US" smtClean="0"/>
              <a:t>14</a:t>
            </a:fld>
            <a:endParaRPr lang="en-US"/>
          </a:p>
        </p:txBody>
      </p:sp>
    </p:spTree>
    <p:extLst>
      <p:ext uri="{BB962C8B-B14F-4D97-AF65-F5344CB8AC3E}">
        <p14:creationId xmlns:p14="http://schemas.microsoft.com/office/powerpoint/2010/main" val="2515681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will AI-powered Writing Generators affect writing to learn?</a:t>
            </a:r>
            <a:br>
              <a:rPr lang="en-US" dirty="0"/>
            </a:br>
            <a:endParaRPr lang="en-US" dirty="0"/>
          </a:p>
          <a:p>
            <a:pPr lvl="1"/>
            <a:r>
              <a:rPr lang="en-US" dirty="0"/>
              <a:t>Invention: AI-powered Writing Generators can help students explore their thinking, formulate ideas, and refine their claims.</a:t>
            </a:r>
            <a:br>
              <a:rPr lang="en-US" dirty="0"/>
            </a:br>
            <a:endParaRPr lang="en-US" dirty="0"/>
          </a:p>
          <a:p>
            <a:pPr lvl="1"/>
            <a:r>
              <a:rPr lang="en-US" dirty="0"/>
              <a:t>Research: AI-powered Writing Generators can help students to identify sources for ideas (e.g., Elicit).</a:t>
            </a:r>
            <a:br>
              <a:rPr lang="en-US" dirty="0"/>
            </a:br>
            <a:endParaRPr lang="en-US" dirty="0"/>
          </a:p>
          <a:p>
            <a:pPr lvl="1"/>
            <a:r>
              <a:rPr lang="en-US" dirty="0"/>
              <a:t>Summary: AI-powered Writing Generators can help students to summarize complex ideas.</a:t>
            </a:r>
            <a:br>
              <a:rPr lang="en-US" dirty="0"/>
            </a:br>
            <a:endParaRPr lang="en-US" dirty="0"/>
          </a:p>
          <a:p>
            <a:pPr lvl="1"/>
            <a:r>
              <a:rPr lang="en-US" dirty="0"/>
              <a:t>Counter-arguments and diversification of viewpoints: AI-powered Writing Generators can help students identify multiple perspectives for their ideas.</a:t>
            </a:r>
          </a:p>
          <a:p>
            <a:endParaRPr lang="en-US" dirty="0"/>
          </a:p>
        </p:txBody>
      </p:sp>
      <p:sp>
        <p:nvSpPr>
          <p:cNvPr id="4" name="Slide Number Placeholder 3"/>
          <p:cNvSpPr>
            <a:spLocks noGrp="1"/>
          </p:cNvSpPr>
          <p:nvPr>
            <p:ph type="sldNum" sz="quarter" idx="10"/>
          </p:nvPr>
        </p:nvSpPr>
        <p:spPr/>
        <p:txBody>
          <a:bodyPr/>
          <a:lstStyle/>
          <a:p>
            <a:fld id="{C1756677-57C0-3046-ADC5-B82A5EA0049D}" type="slidenum">
              <a:rPr lang="en-US" smtClean="0"/>
              <a:t>15</a:t>
            </a:fld>
            <a:endParaRPr lang="en-US"/>
          </a:p>
        </p:txBody>
      </p:sp>
    </p:spTree>
    <p:extLst>
      <p:ext uri="{BB962C8B-B14F-4D97-AF65-F5344CB8AC3E}">
        <p14:creationId xmlns:p14="http://schemas.microsoft.com/office/powerpoint/2010/main" val="1617350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not all doom and gloom.</a:t>
            </a:r>
          </a:p>
          <a:p>
            <a:endParaRPr lang="en-US" dirty="0"/>
          </a:p>
          <a:p>
            <a:r>
              <a:rPr lang="en-US" dirty="0" err="1"/>
              <a:t>Packback</a:t>
            </a:r>
            <a:r>
              <a:rPr lang="en-US" dirty="0"/>
              <a:t> is an example of one responsible use of AI powered writing assistance that has</a:t>
            </a:r>
            <a:r>
              <a:rPr lang="en-US" baseline="0" dirty="0"/>
              <a:t> been in use for years.</a:t>
            </a:r>
          </a:p>
          <a:p>
            <a:endParaRPr lang="en-US" baseline="0" dirty="0"/>
          </a:p>
          <a:p>
            <a:r>
              <a:rPr lang="en-US" baseline="0" dirty="0"/>
              <a:t>This tool has been used, or is currently being used, by UM faculty, like Dr. </a:t>
            </a:r>
            <a:r>
              <a:rPr lang="en-US" baseline="0" dirty="0" err="1"/>
              <a:t>Merv</a:t>
            </a:r>
            <a:r>
              <a:rPr lang="en-US" baseline="0" dirty="0"/>
              <a:t> Matthew (Psychology) and Dr. Jason </a:t>
            </a:r>
            <a:r>
              <a:rPr lang="en-US" baseline="0" dirty="0" err="1"/>
              <a:t>Solinger</a:t>
            </a:r>
            <a:r>
              <a:rPr lang="en-US" baseline="0" dirty="0"/>
              <a:t> (English)</a:t>
            </a:r>
          </a:p>
          <a:p>
            <a:endParaRPr lang="en-US" baseline="0" dirty="0"/>
          </a:p>
          <a:p>
            <a:r>
              <a:rPr lang="en-US" baseline="0" dirty="0" err="1"/>
              <a:t>Packback</a:t>
            </a:r>
            <a:r>
              <a:rPr lang="en-US" baseline="0" dirty="0"/>
              <a:t> has several features, but a central application is coaching students to write more open-ended questions and engage their curiosity in online class discussion boards.</a:t>
            </a:r>
          </a:p>
          <a:p>
            <a:endParaRPr lang="en-US" baseline="0" dirty="0"/>
          </a:p>
          <a:p>
            <a:r>
              <a:rPr lang="en-US" baseline="0" dirty="0" err="1"/>
              <a:t>Dr</a:t>
            </a:r>
            <a:r>
              <a:rPr lang="en-US" baseline="0" dirty="0"/>
              <a:t>, Matthew recently gave a compelling presentation about how </a:t>
            </a:r>
            <a:r>
              <a:rPr lang="en-US" baseline="0" dirty="0" err="1"/>
              <a:t>Packback</a:t>
            </a:r>
            <a:r>
              <a:rPr lang="en-US" baseline="0" dirty="0"/>
              <a:t> was used in his psychology classes to help improve critical thinking.</a:t>
            </a:r>
            <a:endParaRPr lang="en-US" dirty="0"/>
          </a:p>
        </p:txBody>
      </p:sp>
      <p:sp>
        <p:nvSpPr>
          <p:cNvPr id="4" name="Slide Number Placeholder 3"/>
          <p:cNvSpPr>
            <a:spLocks noGrp="1"/>
          </p:cNvSpPr>
          <p:nvPr>
            <p:ph type="sldNum" sz="quarter" idx="10"/>
          </p:nvPr>
        </p:nvSpPr>
        <p:spPr/>
        <p:txBody>
          <a:bodyPr/>
          <a:lstStyle/>
          <a:p>
            <a:fld id="{C1756677-57C0-3046-ADC5-B82A5EA0049D}" type="slidenum">
              <a:rPr lang="en-US" smtClean="0"/>
              <a:t>16</a:t>
            </a:fld>
            <a:endParaRPr lang="en-US"/>
          </a:p>
        </p:txBody>
      </p:sp>
    </p:spTree>
    <p:extLst>
      <p:ext uri="{BB962C8B-B14F-4D97-AF65-F5344CB8AC3E}">
        <p14:creationId xmlns:p14="http://schemas.microsoft.com/office/powerpoint/2010/main" val="3017145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Whenever a new concept emerges, we tend to compare it to familiar and well-known concepts.</a:t>
            </a:r>
          </a:p>
          <a:p>
            <a:endParaRPr lang="en-US" dirty="0"/>
          </a:p>
          <a:p>
            <a:r>
              <a:rPr lang="en-US" dirty="0"/>
              <a:t>For instance, think about Wikipedia. When it first arrived, it seemed like chaos. How could “a bunch of nobodies” ever come together "'to create and distribute a free encyclopedia of the highest possible quality to every single person on the planet in their own language”?</a:t>
            </a:r>
          </a:p>
          <a:p>
            <a:endParaRPr lang="en-US" dirty="0"/>
          </a:p>
          <a:p>
            <a:r>
              <a:rPr lang="en-US" dirty="0"/>
              <a:t>But in order for Wikipedia to become whatever it is today, it had to name itself as an encyclopedia. By borrowing the term “encyclopedia,” it instantly defined how it saw itself, what role it hoped to fulfill, how volunteers should organize themselves, and what value it hoped to deliver to users.</a:t>
            </a:r>
          </a:p>
          <a:p>
            <a:endParaRPr lang="en-US" dirty="0"/>
          </a:p>
        </p:txBody>
      </p:sp>
      <p:sp>
        <p:nvSpPr>
          <p:cNvPr id="4" name="Slide Number Placeholder 3"/>
          <p:cNvSpPr>
            <a:spLocks noGrp="1"/>
          </p:cNvSpPr>
          <p:nvPr>
            <p:ph type="sldNum" sz="quarter" idx="10"/>
          </p:nvPr>
        </p:nvSpPr>
        <p:spPr/>
        <p:txBody>
          <a:bodyPr/>
          <a:lstStyle/>
          <a:p>
            <a:fld id="{C1756677-57C0-3046-ADC5-B82A5EA0049D}" type="slidenum">
              <a:rPr lang="en-US" smtClean="0"/>
              <a:t>18</a:t>
            </a:fld>
            <a:endParaRPr lang="en-US"/>
          </a:p>
        </p:txBody>
      </p:sp>
    </p:spTree>
    <p:extLst>
      <p:ext uri="{BB962C8B-B14F-4D97-AF65-F5344CB8AC3E}">
        <p14:creationId xmlns:p14="http://schemas.microsoft.com/office/powerpoint/2010/main" val="3312116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invite you to think about the AI-powered writing assistants we are talking about today – at least the large language models as an updated version of web search tools, such as Google search. (This analogy doesn’t work as well for the visual AI tools.)</a:t>
            </a:r>
          </a:p>
          <a:p>
            <a:endParaRPr lang="en-US" dirty="0"/>
          </a:p>
          <a:p>
            <a:r>
              <a:rPr lang="en-US" dirty="0"/>
              <a:t>As you know, when you enter a word, a phrase, a sentence, or even several sentences in to Google’s web search, it will immediately search the web for websites and other resources related to your input. The output will be a list of websites, images, and maybe an information panel constructed on the fly.</a:t>
            </a:r>
          </a:p>
          <a:p>
            <a:endParaRPr lang="en-US" dirty="0"/>
          </a:p>
          <a:p>
            <a:r>
              <a:rPr lang="en-US" dirty="0"/>
              <a:t>It might be useful to think about GPT-3 usages in the same vein. </a:t>
            </a:r>
          </a:p>
          <a:p>
            <a:endParaRPr lang="en-US" dirty="0"/>
          </a:p>
          <a:p>
            <a:r>
              <a:rPr lang="en-US" dirty="0"/>
              <a:t>Behind the scenes with your Google search, a web crawler is scanning billions of tags from websites in attempt to match your input with the content on those websites.</a:t>
            </a:r>
          </a:p>
          <a:p>
            <a:endParaRPr lang="en-US" dirty="0"/>
          </a:p>
          <a:p>
            <a:r>
              <a:rPr lang="en-US" dirty="0"/>
              <a:t>Behind the scenes with a GPT-3 Playground inquiry, your input is broken down into tokens (or groups of characters) and associated with tokens in the massive GPT-3 database, using algorithms to predict the best arrangements of matched token output. </a:t>
            </a:r>
          </a:p>
          <a:p>
            <a:endParaRPr lang="en-US" dirty="0"/>
          </a:p>
          <a:p>
            <a:r>
              <a:rPr lang="en-US" dirty="0"/>
              <a:t>The rough similarity = </a:t>
            </a:r>
            <a:r>
              <a:rPr lang="en-US" dirty="0" err="1"/>
              <a:t>input</a:t>
            </a:r>
            <a:r>
              <a:rPr lang="en-US" dirty="0" err="1">
                <a:sym typeface="Wingdings" panose="05000000000000000000" pitchFamily="2" charset="2"/>
              </a:rPr>
              <a:t></a:t>
            </a:r>
            <a:r>
              <a:rPr lang="en-US" dirty="0" err="1"/>
              <a:t>database</a:t>
            </a:r>
            <a:r>
              <a:rPr lang="en-US" dirty="0"/>
              <a:t> </a:t>
            </a:r>
            <a:r>
              <a:rPr lang="en-US" dirty="0" err="1"/>
              <a:t>matching</a:t>
            </a:r>
            <a:r>
              <a:rPr lang="en-US" dirty="0" err="1">
                <a:sym typeface="Wingdings" panose="05000000000000000000" pitchFamily="2" charset="2"/>
              </a:rPr>
              <a:t></a:t>
            </a:r>
            <a:r>
              <a:rPr lang="en-US" dirty="0" err="1"/>
              <a:t>output</a:t>
            </a:r>
            <a:r>
              <a:rPr lang="en-US" dirty="0"/>
              <a:t>.</a:t>
            </a:r>
          </a:p>
          <a:p>
            <a:endParaRPr lang="en-US" dirty="0"/>
          </a:p>
          <a:p>
            <a:r>
              <a:rPr lang="en-US" dirty="0"/>
              <a:t>But in either case, there is no sentience behind the output.</a:t>
            </a:r>
          </a:p>
          <a:p>
            <a:endParaRPr lang="en-US" dirty="0"/>
          </a:p>
          <a:p>
            <a:endParaRPr lang="en-US" dirty="0"/>
          </a:p>
        </p:txBody>
      </p:sp>
      <p:sp>
        <p:nvSpPr>
          <p:cNvPr id="4" name="Slide Number Placeholder 3"/>
          <p:cNvSpPr>
            <a:spLocks noGrp="1"/>
          </p:cNvSpPr>
          <p:nvPr>
            <p:ph type="sldNum" sz="quarter" idx="10"/>
          </p:nvPr>
        </p:nvSpPr>
        <p:spPr/>
        <p:txBody>
          <a:bodyPr/>
          <a:lstStyle/>
          <a:p>
            <a:fld id="{C1756677-57C0-3046-ADC5-B82A5EA0049D}" type="slidenum">
              <a:rPr lang="en-US" smtClean="0"/>
              <a:t>19</a:t>
            </a:fld>
            <a:endParaRPr lang="en-US"/>
          </a:p>
        </p:txBody>
      </p:sp>
    </p:spTree>
    <p:extLst>
      <p:ext uri="{BB962C8B-B14F-4D97-AF65-F5344CB8AC3E}">
        <p14:creationId xmlns:p14="http://schemas.microsoft.com/office/powerpoint/2010/main" val="978864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 bias found within the training data can be reproduced within an AI’s output. </a:t>
            </a:r>
          </a:p>
          <a:p>
            <a:endParaRPr lang="en-US" dirty="0"/>
          </a:p>
          <a:p>
            <a:r>
              <a:rPr lang="en-US" dirty="0"/>
              <a:t>Language biases include sexism toward women and racist stereotypes. Including example of typing “Islam” or “Muslim” and having GPT-3 generate a report about terrorism or bombings</a:t>
            </a:r>
          </a:p>
          <a:p>
            <a:endParaRPr lang="en-US" dirty="0"/>
          </a:p>
          <a:p>
            <a:r>
              <a:rPr lang="en-US" dirty="0"/>
              <a:t>Images are biased as well. Typing in a “beautiful woman” defaults to a white, European image. Typing in “Jesus” produces a white European response.  </a:t>
            </a:r>
          </a:p>
          <a:p>
            <a:endParaRPr lang="en-US" dirty="0"/>
          </a:p>
          <a:p>
            <a:r>
              <a:rPr lang="en-US" dirty="0"/>
              <a:t>Image generators, like the recent open release of Stable Diffusion can create images or self-harm, pornography, and child abuse</a:t>
            </a:r>
          </a:p>
          <a:p>
            <a:endParaRPr lang="en-US" dirty="0"/>
          </a:p>
          <a:p>
            <a:endParaRPr lang="en-US" dirty="0"/>
          </a:p>
        </p:txBody>
      </p:sp>
      <p:sp>
        <p:nvSpPr>
          <p:cNvPr id="4" name="Slide Number Placeholder 3"/>
          <p:cNvSpPr>
            <a:spLocks noGrp="1"/>
          </p:cNvSpPr>
          <p:nvPr>
            <p:ph type="sldNum" sz="quarter" idx="5"/>
          </p:nvPr>
        </p:nvSpPr>
        <p:spPr/>
        <p:txBody>
          <a:bodyPr/>
          <a:lstStyle/>
          <a:p>
            <a:fld id="{C1756677-57C0-3046-ADC5-B82A5EA0049D}" type="slidenum">
              <a:rPr lang="en-US" smtClean="0"/>
              <a:t>20</a:t>
            </a:fld>
            <a:endParaRPr lang="en-US"/>
          </a:p>
        </p:txBody>
      </p:sp>
    </p:spTree>
    <p:extLst>
      <p:ext uri="{BB962C8B-B14F-4D97-AF65-F5344CB8AC3E}">
        <p14:creationId xmlns:p14="http://schemas.microsoft.com/office/powerpoint/2010/main" val="29980529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 hosting a number of events this fall to help faculty explore these implications in further workshops and a faculty learning community.</a:t>
            </a:r>
          </a:p>
          <a:p>
            <a:endParaRPr lang="en-US" dirty="0"/>
          </a:p>
          <a:p>
            <a:r>
              <a:rPr lang="en-US" dirty="0"/>
              <a:t>The FLC will be asynchronous and last several weeks before it is archived. </a:t>
            </a:r>
          </a:p>
          <a:p>
            <a:endParaRPr lang="en-US" dirty="0"/>
          </a:p>
          <a:p>
            <a:r>
              <a:rPr lang="en-US" dirty="0"/>
              <a:t>Resources, examples, and the start of a discourse community about AI writing and teaching</a:t>
            </a:r>
          </a:p>
        </p:txBody>
      </p:sp>
      <p:sp>
        <p:nvSpPr>
          <p:cNvPr id="4" name="Slide Number Placeholder 3"/>
          <p:cNvSpPr>
            <a:spLocks noGrp="1"/>
          </p:cNvSpPr>
          <p:nvPr>
            <p:ph type="sldNum" sz="quarter" idx="5"/>
          </p:nvPr>
        </p:nvSpPr>
        <p:spPr/>
        <p:txBody>
          <a:bodyPr/>
          <a:lstStyle/>
          <a:p>
            <a:fld id="{C1756677-57C0-3046-ADC5-B82A5EA0049D}" type="slidenum">
              <a:rPr lang="en-US" smtClean="0"/>
              <a:t>21</a:t>
            </a:fld>
            <a:endParaRPr lang="en-US"/>
          </a:p>
        </p:txBody>
      </p:sp>
    </p:spTree>
    <p:extLst>
      <p:ext uri="{BB962C8B-B14F-4D97-AF65-F5344CB8AC3E}">
        <p14:creationId xmlns:p14="http://schemas.microsoft.com/office/powerpoint/2010/main" val="4260394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da-DK" dirty="0"/>
              <a:t>One of many important accomplishments we would reference today was the Turing Test. In his paper ”Computer Machinery and Intelligence” Turing created a game known as ”The Imitation Game.” </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In the Imitation Game, an interrogator observes a text-only conversation between two unknown players. One of the uknown players is human; the other is a computer. The interrogator can ask text-only questions of both entities. The interrogator must ultimately guess the identity of the player, and if the computer can fool the interrogator in to thinking it is human, then it has won the imitation game.</a:t>
            </a:r>
          </a:p>
          <a:p>
            <a:pPr marL="0" indent="0">
              <a:buFont typeface="Arial" panose="020B0604020202020204" pitchFamily="34" charset="0"/>
              <a:buNone/>
            </a:pPr>
            <a:endParaRPr lang="da-DK" dirty="0"/>
          </a:p>
          <a:p>
            <a:pPr marL="285750" indent="-285750">
              <a:buFont typeface="Arial" panose="020B0604020202020204" pitchFamily="34" charset="0"/>
              <a:buChar char="•"/>
            </a:pPr>
            <a:r>
              <a:rPr lang="da-DK" dirty="0"/>
              <a:t>Our question for you today: when you give students a test, are you now playing the imitation game?</a:t>
            </a:r>
          </a:p>
          <a:p>
            <a:endParaRPr lang="en-US" dirty="0"/>
          </a:p>
        </p:txBody>
      </p:sp>
      <p:sp>
        <p:nvSpPr>
          <p:cNvPr id="4" name="Slide Number Placeholder 3"/>
          <p:cNvSpPr>
            <a:spLocks noGrp="1"/>
          </p:cNvSpPr>
          <p:nvPr>
            <p:ph type="sldNum" sz="quarter" idx="10"/>
          </p:nvPr>
        </p:nvSpPr>
        <p:spPr/>
        <p:txBody>
          <a:bodyPr/>
          <a:lstStyle/>
          <a:p>
            <a:fld id="{C1756677-57C0-3046-ADC5-B82A5EA0049D}" type="slidenum">
              <a:rPr lang="en-US" smtClean="0"/>
              <a:t>3</a:t>
            </a:fld>
            <a:endParaRPr lang="en-US"/>
          </a:p>
        </p:txBody>
      </p:sp>
    </p:spTree>
    <p:extLst>
      <p:ext uri="{BB962C8B-B14F-4D97-AF65-F5344CB8AC3E}">
        <p14:creationId xmlns:p14="http://schemas.microsoft.com/office/powerpoint/2010/main" val="10102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mainstream of Artificial Intelligence research is </a:t>
            </a:r>
            <a:r>
              <a:rPr lang="en-US" u="sng" dirty="0"/>
              <a:t>not</a:t>
            </a:r>
            <a:r>
              <a:rPr lang="en-US" dirty="0"/>
              <a:t> focused on replacing human intelligence, or building machines that are self-aware, sentient, or conscious </a:t>
            </a:r>
            <a:r>
              <a:rPr lang="en-US" u="sng" dirty="0"/>
              <a:t>like</a:t>
            </a:r>
            <a:r>
              <a:rPr lang="en-US" dirty="0"/>
              <a:t> humans. </a:t>
            </a:r>
          </a:p>
          <a:p>
            <a:endParaRPr lang="en-US" dirty="0"/>
          </a:p>
          <a:p>
            <a:r>
              <a:rPr lang="en-US" dirty="0"/>
              <a:t>“The mainstream of AI research today is focused around getting machines to do specific tasks that currently require human brains (and also, potentially, human bodies) and for which conventional computing techniques provide no solution.” (Wooldridge).</a:t>
            </a:r>
          </a:p>
          <a:p>
            <a:endParaRPr lang="en-US" dirty="0"/>
          </a:p>
          <a:p>
            <a:r>
              <a:rPr lang="en-US" dirty="0"/>
              <a:t>Thus, it is a very interdisciplinary pursuit, with research from philosophy, psychology, cognitive science, neuroscience, logic, statistics, economics, robotics, and linguistics.</a:t>
            </a:r>
          </a:p>
          <a:p>
            <a:endParaRPr lang="en-US" dirty="0"/>
          </a:p>
          <a:p>
            <a:r>
              <a:rPr lang="en-US" dirty="0"/>
              <a:t>But AI remains primarily at home in computer science.</a:t>
            </a:r>
          </a:p>
          <a:p>
            <a:endParaRPr lang="en-US" dirty="0"/>
          </a:p>
        </p:txBody>
      </p:sp>
      <p:sp>
        <p:nvSpPr>
          <p:cNvPr id="4" name="Slide Number Placeholder 3"/>
          <p:cNvSpPr>
            <a:spLocks noGrp="1"/>
          </p:cNvSpPr>
          <p:nvPr>
            <p:ph type="sldNum" sz="quarter" idx="10"/>
          </p:nvPr>
        </p:nvSpPr>
        <p:spPr/>
        <p:txBody>
          <a:bodyPr/>
          <a:lstStyle/>
          <a:p>
            <a:fld id="{C1756677-57C0-3046-ADC5-B82A5EA0049D}" type="slidenum">
              <a:rPr lang="en-US" smtClean="0"/>
              <a:t>4</a:t>
            </a:fld>
            <a:endParaRPr lang="en-US"/>
          </a:p>
        </p:txBody>
      </p:sp>
    </p:spTree>
    <p:extLst>
      <p:ext uri="{BB962C8B-B14F-4D97-AF65-F5344CB8AC3E}">
        <p14:creationId xmlns:p14="http://schemas.microsoft.com/office/powerpoint/2010/main" val="1507353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particular branch of AI we are most concerned with today is Natural Language Processing, or NLP.</a:t>
            </a:r>
          </a:p>
          <a:p>
            <a:endParaRPr lang="en-US" dirty="0"/>
          </a:p>
          <a:p>
            <a:r>
              <a:rPr lang="en-US" dirty="0"/>
              <a:t>NLP has the goal of addressing human communication through language, which is made difficult by context, nuance, and ever-evolving usage.</a:t>
            </a:r>
          </a:p>
          <a:p>
            <a:endParaRPr lang="en-US" dirty="0"/>
          </a:p>
          <a:p>
            <a:r>
              <a:rPr lang="en-US" dirty="0"/>
              <a:t>The recent development of deep neural networks has created breakthroughs in NLP.</a:t>
            </a:r>
          </a:p>
          <a:p>
            <a:endParaRPr lang="en-US" dirty="0"/>
          </a:p>
          <a:p>
            <a:r>
              <a:rPr lang="en-US" dirty="0"/>
              <a:t>Natural language processing strategies</a:t>
            </a:r>
            <a:r>
              <a:rPr lang="en-US" baseline="0" dirty="0"/>
              <a:t> are now being applied to extremely large data sets, or large language models.</a:t>
            </a:r>
            <a:br>
              <a:rPr lang="en-US" baseline="0" dirty="0"/>
            </a:br>
            <a:endParaRPr lang="en-US" baseline="0" dirty="0"/>
          </a:p>
          <a:p>
            <a:r>
              <a:rPr lang="en-US" baseline="0" dirty="0"/>
              <a:t>One example is a project named </a:t>
            </a:r>
            <a:r>
              <a:rPr lang="en-US" baseline="0" dirty="0" err="1"/>
              <a:t>OpenAI</a:t>
            </a:r>
            <a:r>
              <a:rPr lang="en-US" baseline="0" dirty="0"/>
              <a:t/>
            </a:r>
            <a:br>
              <a:rPr lang="en-US" baseline="0" dirty="0"/>
            </a:b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C1756677-57C0-3046-ADC5-B82A5EA0049D}" type="slidenum">
              <a:rPr lang="en-US" smtClean="0"/>
              <a:t>5</a:t>
            </a:fld>
            <a:endParaRPr lang="en-US"/>
          </a:p>
        </p:txBody>
      </p:sp>
    </p:spTree>
    <p:extLst>
      <p:ext uri="{BB962C8B-B14F-4D97-AF65-F5344CB8AC3E}">
        <p14:creationId xmlns:p14="http://schemas.microsoft.com/office/powerpoint/2010/main" val="2944245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Ai launched in 2020 and developers were given access to start producing apps powered by GPT-3</a:t>
            </a:r>
          </a:p>
          <a:p>
            <a:pPr marL="171450" indent="-171450">
              <a:buFont typeface="Arial" panose="020B0604020202020204" pitchFamily="34" charset="0"/>
              <a:buChar char="•"/>
            </a:pPr>
            <a:r>
              <a:rPr lang="en-US" dirty="0"/>
              <a:t>Over 300 apps have since launched powered by GPT-3</a:t>
            </a:r>
          </a:p>
          <a:p>
            <a:pPr marL="171450" indent="-171450">
              <a:buFont typeface="Arial" panose="020B0604020202020204" pitchFamily="34" charset="0"/>
              <a:buChar char="•"/>
            </a:pPr>
            <a:r>
              <a:rPr lang="en-US" dirty="0"/>
              <a:t>The McKinsey Institute predicts that 70% of businesses and workers will come into daily contact with AI by 2030</a:t>
            </a:r>
          </a:p>
          <a:p>
            <a:pPr marL="171450" indent="-171450">
              <a:buFont typeface="Arial" panose="020B0604020202020204" pitchFamily="34" charset="0"/>
              <a:buChar char="•"/>
            </a:pPr>
            <a:r>
              <a:rPr lang="en-US" dirty="0"/>
              <a:t>GPT-3 was originally designed as a blogging tool built for creating content on the internet using data scraped from the internet</a:t>
            </a:r>
          </a:p>
          <a:p>
            <a:pPr marL="171450" indent="-171450">
              <a:buFont typeface="Arial" panose="020B0604020202020204" pitchFamily="34" charset="0"/>
              <a:buChar char="•"/>
            </a:pPr>
            <a:r>
              <a:rPr lang="en-US" dirty="0" err="1"/>
              <a:t>OpenAI</a:t>
            </a:r>
            <a:r>
              <a:rPr lang="en-US" dirty="0"/>
              <a:t> announced Open Beta access in May of this year. Anyone can sign up and create an account </a:t>
            </a:r>
          </a:p>
        </p:txBody>
      </p:sp>
      <p:sp>
        <p:nvSpPr>
          <p:cNvPr id="4" name="Slide Number Placeholder 3"/>
          <p:cNvSpPr>
            <a:spLocks noGrp="1"/>
          </p:cNvSpPr>
          <p:nvPr>
            <p:ph type="sldNum" sz="quarter" idx="5"/>
          </p:nvPr>
        </p:nvSpPr>
        <p:spPr/>
        <p:txBody>
          <a:bodyPr/>
          <a:lstStyle/>
          <a:p>
            <a:fld id="{C1756677-57C0-3046-ADC5-B82A5EA0049D}" type="slidenum">
              <a:rPr lang="en-US" smtClean="0"/>
              <a:t>6</a:t>
            </a:fld>
            <a:endParaRPr lang="en-US"/>
          </a:p>
        </p:txBody>
      </p:sp>
    </p:spTree>
    <p:extLst>
      <p:ext uri="{BB962C8B-B14F-4D97-AF65-F5344CB8AC3E}">
        <p14:creationId xmlns:p14="http://schemas.microsoft.com/office/powerpoint/2010/main" val="2269618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 blogging tool, recent developments and improvements in GPT-3 now means that it can generate competent, credible, and complete responses to complex questions. </a:t>
            </a:r>
          </a:p>
          <a:p>
            <a:endParaRPr lang="en-US" dirty="0"/>
          </a:p>
          <a:p>
            <a:r>
              <a:rPr lang="en-US" dirty="0"/>
              <a:t>The disruption LLMs will cause in Higher Ed and K-12 will be immense. Ethical considerations of authorship, authenticity, and attributing sources will be common across most disciplines.</a:t>
            </a:r>
          </a:p>
          <a:p>
            <a:endParaRPr lang="en-US" dirty="0"/>
          </a:p>
          <a:p>
            <a:r>
              <a:rPr lang="en-US" dirty="0"/>
              <a:t>For millennia, we’ve equated the act of writing with thinking, when writing and language are in fact technologies. We aren’t prepared for LLM’s ability to mimic writing let alone thinking. </a:t>
            </a:r>
          </a:p>
          <a:p>
            <a:endParaRPr lang="en-US" dirty="0"/>
          </a:p>
          <a:p>
            <a:r>
              <a:rPr lang="en-US" dirty="0"/>
              <a:t>It’s important to remember that there is no reasoning or sentience behind an AI’s Output—LLMs are essentially stochastic parrots. </a:t>
            </a:r>
          </a:p>
        </p:txBody>
      </p:sp>
      <p:sp>
        <p:nvSpPr>
          <p:cNvPr id="4" name="Slide Number Placeholder 3"/>
          <p:cNvSpPr>
            <a:spLocks noGrp="1"/>
          </p:cNvSpPr>
          <p:nvPr>
            <p:ph type="sldNum" sz="quarter" idx="5"/>
          </p:nvPr>
        </p:nvSpPr>
        <p:spPr/>
        <p:txBody>
          <a:bodyPr/>
          <a:lstStyle/>
          <a:p>
            <a:fld id="{C1756677-57C0-3046-ADC5-B82A5EA0049D}" type="slidenum">
              <a:rPr lang="en-US" smtClean="0"/>
              <a:t>7</a:t>
            </a:fld>
            <a:endParaRPr lang="en-US"/>
          </a:p>
        </p:txBody>
      </p:sp>
    </p:spTree>
    <p:extLst>
      <p:ext uri="{BB962C8B-B14F-4D97-AF65-F5344CB8AC3E}">
        <p14:creationId xmlns:p14="http://schemas.microsoft.com/office/powerpoint/2010/main" val="2968253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our students, indeed some of our colleagues, may struggle with discerning writing that is AI-generated vs. writing that is drafted organically. </a:t>
            </a:r>
          </a:p>
          <a:p>
            <a:endParaRPr lang="en-US" dirty="0"/>
          </a:p>
          <a:p>
            <a:r>
              <a:rPr lang="en-US" dirty="0"/>
              <a:t>We will likely need to develop new language and explore setting boundaries for the use of AI writing assistants. </a:t>
            </a:r>
          </a:p>
          <a:p>
            <a:endParaRPr lang="en-US" dirty="0"/>
          </a:p>
          <a:p>
            <a:pPr marL="171450" indent="-171450">
              <a:buFont typeface="Arial" panose="020B0604020202020204" pitchFamily="34" charset="0"/>
              <a:buChar char="•"/>
            </a:pPr>
            <a:r>
              <a:rPr lang="en-US" dirty="0"/>
              <a:t>Since AI-generated writing has no author and cannot be copyrighted, there is no plagiarism</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There is no reliable means to detect AI writing vs. organically composed writing.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Even if AI writing detectors are invented, millions of people will be using AI writing assistants in publications (NYT &amp; WaPo currently use AI generators for article stubs). </a:t>
            </a:r>
          </a:p>
        </p:txBody>
      </p:sp>
      <p:sp>
        <p:nvSpPr>
          <p:cNvPr id="4" name="Slide Number Placeholder 3"/>
          <p:cNvSpPr>
            <a:spLocks noGrp="1"/>
          </p:cNvSpPr>
          <p:nvPr>
            <p:ph type="sldNum" sz="quarter" idx="5"/>
          </p:nvPr>
        </p:nvSpPr>
        <p:spPr/>
        <p:txBody>
          <a:bodyPr/>
          <a:lstStyle/>
          <a:p>
            <a:fld id="{C1756677-57C0-3046-ADC5-B82A5EA0049D}" type="slidenum">
              <a:rPr lang="en-US" smtClean="0"/>
              <a:t>8</a:t>
            </a:fld>
            <a:endParaRPr lang="en-US"/>
          </a:p>
        </p:txBody>
      </p:sp>
    </p:spTree>
    <p:extLst>
      <p:ext uri="{BB962C8B-B14F-4D97-AF65-F5344CB8AC3E}">
        <p14:creationId xmlns:p14="http://schemas.microsoft.com/office/powerpoint/2010/main" val="1339413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AI writing can produce competent, credible and complete short answer responses easily they struggle to produce essay-length responses. </a:t>
            </a:r>
          </a:p>
          <a:p>
            <a:endParaRPr lang="en-US" dirty="0"/>
          </a:p>
          <a:p>
            <a:r>
              <a:rPr lang="en-US" dirty="0"/>
              <a:t>One needs a great deal of content knowledge, rhetorical knowledge, context, and a clear grasp of the writing process to actually produce such an output with an AI. </a:t>
            </a:r>
          </a:p>
          <a:p>
            <a:endParaRPr lang="en-US" dirty="0"/>
          </a:p>
          <a:p>
            <a:r>
              <a:rPr lang="en-US" dirty="0"/>
              <a:t>Critical thinking skills remain vital, as the AI has no sense of direction or purpose and will often drift off into nonsense without clear prompting</a:t>
            </a:r>
          </a:p>
          <a:p>
            <a:endParaRPr lang="en-US" dirty="0"/>
          </a:p>
          <a:p>
            <a:r>
              <a:rPr lang="en-US" dirty="0"/>
              <a:t>Still, as this technology is adopted in K-12, we will likely see more and more students who are proficient at using AI writing assistants. </a:t>
            </a:r>
          </a:p>
        </p:txBody>
      </p:sp>
      <p:sp>
        <p:nvSpPr>
          <p:cNvPr id="4" name="Slide Number Placeholder 3"/>
          <p:cNvSpPr>
            <a:spLocks noGrp="1"/>
          </p:cNvSpPr>
          <p:nvPr>
            <p:ph type="sldNum" sz="quarter" idx="5"/>
          </p:nvPr>
        </p:nvSpPr>
        <p:spPr/>
        <p:txBody>
          <a:bodyPr/>
          <a:lstStyle/>
          <a:p>
            <a:fld id="{C1756677-57C0-3046-ADC5-B82A5EA0049D}" type="slidenum">
              <a:rPr lang="en-US" smtClean="0"/>
              <a:t>9</a:t>
            </a:fld>
            <a:endParaRPr lang="en-US"/>
          </a:p>
        </p:txBody>
      </p:sp>
    </p:spTree>
    <p:extLst>
      <p:ext uri="{BB962C8B-B14F-4D97-AF65-F5344CB8AC3E}">
        <p14:creationId xmlns:p14="http://schemas.microsoft.com/office/powerpoint/2010/main" val="2932047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Launch </a:t>
            </a:r>
            <a:r>
              <a:rPr lang="en-US" dirty="0" err="1"/>
              <a:t>OpenAI</a:t>
            </a:r>
            <a:r>
              <a:rPr lang="en-US" dirty="0"/>
              <a:t> Demo</a:t>
            </a:r>
          </a:p>
        </p:txBody>
      </p:sp>
      <p:sp>
        <p:nvSpPr>
          <p:cNvPr id="4" name="Slide Number Placeholder 3"/>
          <p:cNvSpPr>
            <a:spLocks noGrp="1"/>
          </p:cNvSpPr>
          <p:nvPr>
            <p:ph type="sldNum" sz="quarter" idx="5"/>
          </p:nvPr>
        </p:nvSpPr>
        <p:spPr/>
        <p:txBody>
          <a:bodyPr/>
          <a:lstStyle/>
          <a:p>
            <a:fld id="{C1756677-57C0-3046-ADC5-B82A5EA0049D}" type="slidenum">
              <a:rPr lang="en-US" smtClean="0"/>
              <a:t>10</a:t>
            </a:fld>
            <a:endParaRPr lang="en-US"/>
          </a:p>
        </p:txBody>
      </p:sp>
    </p:spTree>
    <p:extLst>
      <p:ext uri="{BB962C8B-B14F-4D97-AF65-F5344CB8AC3E}">
        <p14:creationId xmlns:p14="http://schemas.microsoft.com/office/powerpoint/2010/main" val="749872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DB6F-E81D-0AF9-A014-3EE1570886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CB1BA9-905B-1D72-1D96-48F4C4BCB4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6A6539-30E4-7BBA-2898-FF9DB34DA965}"/>
              </a:ext>
            </a:extLst>
          </p:cNvPr>
          <p:cNvSpPr>
            <a:spLocks noGrp="1"/>
          </p:cNvSpPr>
          <p:nvPr>
            <p:ph type="dt" sz="half" idx="10"/>
          </p:nvPr>
        </p:nvSpPr>
        <p:spPr/>
        <p:txBody>
          <a:bodyPr/>
          <a:lstStyle/>
          <a:p>
            <a:fld id="{07604E9A-E84D-A544-8F43-6EEE987031B6}" type="datetimeFigureOut">
              <a:rPr lang="en-US" smtClean="0"/>
              <a:t>8/29/2022</a:t>
            </a:fld>
            <a:endParaRPr lang="en-US"/>
          </a:p>
        </p:txBody>
      </p:sp>
      <p:sp>
        <p:nvSpPr>
          <p:cNvPr id="5" name="Footer Placeholder 4">
            <a:extLst>
              <a:ext uri="{FF2B5EF4-FFF2-40B4-BE49-F238E27FC236}">
                <a16:creationId xmlns:a16="http://schemas.microsoft.com/office/drawing/2014/main" id="{47B4C7A5-DD31-0AE4-AFF5-639C38B05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706516-0CF7-42EF-F7EF-2F1FEF1AD397}"/>
              </a:ext>
            </a:extLst>
          </p:cNvPr>
          <p:cNvSpPr>
            <a:spLocks noGrp="1"/>
          </p:cNvSpPr>
          <p:nvPr>
            <p:ph type="sldNum" sz="quarter" idx="12"/>
          </p:nvPr>
        </p:nvSpPr>
        <p:spPr/>
        <p:txBody>
          <a:bodyPr/>
          <a:lstStyle/>
          <a:p>
            <a:fld id="{CE9FB89D-A7AD-FF40-ADAD-26C4B8984695}" type="slidenum">
              <a:rPr lang="en-US" smtClean="0"/>
              <a:t>‹#›</a:t>
            </a:fld>
            <a:endParaRPr lang="en-US"/>
          </a:p>
        </p:txBody>
      </p:sp>
    </p:spTree>
    <p:extLst>
      <p:ext uri="{BB962C8B-B14F-4D97-AF65-F5344CB8AC3E}">
        <p14:creationId xmlns:p14="http://schemas.microsoft.com/office/powerpoint/2010/main" val="2614416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DC8C5-25E1-1182-3E4C-CC97CD8F6F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E7E5E7-5204-5A8D-F7FA-30BEFF6007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63CE92-9CA1-D08A-A434-E36B94D7DA4A}"/>
              </a:ext>
            </a:extLst>
          </p:cNvPr>
          <p:cNvSpPr>
            <a:spLocks noGrp="1"/>
          </p:cNvSpPr>
          <p:nvPr>
            <p:ph type="dt" sz="half" idx="10"/>
          </p:nvPr>
        </p:nvSpPr>
        <p:spPr/>
        <p:txBody>
          <a:bodyPr/>
          <a:lstStyle/>
          <a:p>
            <a:fld id="{07604E9A-E84D-A544-8F43-6EEE987031B6}" type="datetimeFigureOut">
              <a:rPr lang="en-US" smtClean="0"/>
              <a:t>8/29/2022</a:t>
            </a:fld>
            <a:endParaRPr lang="en-US"/>
          </a:p>
        </p:txBody>
      </p:sp>
      <p:sp>
        <p:nvSpPr>
          <p:cNvPr id="5" name="Footer Placeholder 4">
            <a:extLst>
              <a:ext uri="{FF2B5EF4-FFF2-40B4-BE49-F238E27FC236}">
                <a16:creationId xmlns:a16="http://schemas.microsoft.com/office/drawing/2014/main" id="{41DB8E5D-F2CB-E82A-4D29-56983934D2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7EF86B-2283-B9CF-E52B-EE5CB9BC861D}"/>
              </a:ext>
            </a:extLst>
          </p:cNvPr>
          <p:cNvSpPr>
            <a:spLocks noGrp="1"/>
          </p:cNvSpPr>
          <p:nvPr>
            <p:ph type="sldNum" sz="quarter" idx="12"/>
          </p:nvPr>
        </p:nvSpPr>
        <p:spPr/>
        <p:txBody>
          <a:bodyPr/>
          <a:lstStyle/>
          <a:p>
            <a:fld id="{CE9FB89D-A7AD-FF40-ADAD-26C4B8984695}" type="slidenum">
              <a:rPr lang="en-US" smtClean="0"/>
              <a:t>‹#›</a:t>
            </a:fld>
            <a:endParaRPr lang="en-US"/>
          </a:p>
        </p:txBody>
      </p:sp>
    </p:spTree>
    <p:extLst>
      <p:ext uri="{BB962C8B-B14F-4D97-AF65-F5344CB8AC3E}">
        <p14:creationId xmlns:p14="http://schemas.microsoft.com/office/powerpoint/2010/main" val="1656299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372EF1-C5EF-B03C-9A4A-C82424272E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A689B0-669F-1172-5F37-B163349926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EA98E-2A03-9148-7515-8B2187D5CBE9}"/>
              </a:ext>
            </a:extLst>
          </p:cNvPr>
          <p:cNvSpPr>
            <a:spLocks noGrp="1"/>
          </p:cNvSpPr>
          <p:nvPr>
            <p:ph type="dt" sz="half" idx="10"/>
          </p:nvPr>
        </p:nvSpPr>
        <p:spPr/>
        <p:txBody>
          <a:bodyPr/>
          <a:lstStyle/>
          <a:p>
            <a:fld id="{07604E9A-E84D-A544-8F43-6EEE987031B6}" type="datetimeFigureOut">
              <a:rPr lang="en-US" smtClean="0"/>
              <a:t>8/29/2022</a:t>
            </a:fld>
            <a:endParaRPr lang="en-US"/>
          </a:p>
        </p:txBody>
      </p:sp>
      <p:sp>
        <p:nvSpPr>
          <p:cNvPr id="5" name="Footer Placeholder 4">
            <a:extLst>
              <a:ext uri="{FF2B5EF4-FFF2-40B4-BE49-F238E27FC236}">
                <a16:creationId xmlns:a16="http://schemas.microsoft.com/office/drawing/2014/main" id="{F5F13341-1993-B520-867B-D511C06DF6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2FB2A1-C3E7-31F2-E908-76FFECC38CD2}"/>
              </a:ext>
            </a:extLst>
          </p:cNvPr>
          <p:cNvSpPr>
            <a:spLocks noGrp="1"/>
          </p:cNvSpPr>
          <p:nvPr>
            <p:ph type="sldNum" sz="quarter" idx="12"/>
          </p:nvPr>
        </p:nvSpPr>
        <p:spPr/>
        <p:txBody>
          <a:bodyPr/>
          <a:lstStyle/>
          <a:p>
            <a:fld id="{CE9FB89D-A7AD-FF40-ADAD-26C4B8984695}" type="slidenum">
              <a:rPr lang="en-US" smtClean="0"/>
              <a:t>‹#›</a:t>
            </a:fld>
            <a:endParaRPr lang="en-US"/>
          </a:p>
        </p:txBody>
      </p:sp>
    </p:spTree>
    <p:extLst>
      <p:ext uri="{BB962C8B-B14F-4D97-AF65-F5344CB8AC3E}">
        <p14:creationId xmlns:p14="http://schemas.microsoft.com/office/powerpoint/2010/main" val="959911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F1EC9-F77B-C774-C559-0E491C9975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4D3F2D-A6DF-0AF7-5CCC-F69321801C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1C9941-2273-075E-E6C7-A2445907ADC6}"/>
              </a:ext>
            </a:extLst>
          </p:cNvPr>
          <p:cNvSpPr>
            <a:spLocks noGrp="1"/>
          </p:cNvSpPr>
          <p:nvPr>
            <p:ph type="dt" sz="half" idx="10"/>
          </p:nvPr>
        </p:nvSpPr>
        <p:spPr/>
        <p:txBody>
          <a:bodyPr/>
          <a:lstStyle/>
          <a:p>
            <a:fld id="{07604E9A-E84D-A544-8F43-6EEE987031B6}" type="datetimeFigureOut">
              <a:rPr lang="en-US" smtClean="0"/>
              <a:t>8/29/2022</a:t>
            </a:fld>
            <a:endParaRPr lang="en-US"/>
          </a:p>
        </p:txBody>
      </p:sp>
      <p:sp>
        <p:nvSpPr>
          <p:cNvPr id="5" name="Footer Placeholder 4">
            <a:extLst>
              <a:ext uri="{FF2B5EF4-FFF2-40B4-BE49-F238E27FC236}">
                <a16:creationId xmlns:a16="http://schemas.microsoft.com/office/drawing/2014/main" id="{0B0D446C-CAB1-A90B-B3A4-D6A61DE10E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4C2023-C9F2-9BB8-A2D8-6E6789BD8C3E}"/>
              </a:ext>
            </a:extLst>
          </p:cNvPr>
          <p:cNvSpPr>
            <a:spLocks noGrp="1"/>
          </p:cNvSpPr>
          <p:nvPr>
            <p:ph type="sldNum" sz="quarter" idx="12"/>
          </p:nvPr>
        </p:nvSpPr>
        <p:spPr/>
        <p:txBody>
          <a:bodyPr/>
          <a:lstStyle/>
          <a:p>
            <a:fld id="{CE9FB89D-A7AD-FF40-ADAD-26C4B8984695}" type="slidenum">
              <a:rPr lang="en-US" smtClean="0"/>
              <a:t>‹#›</a:t>
            </a:fld>
            <a:endParaRPr lang="en-US"/>
          </a:p>
        </p:txBody>
      </p:sp>
    </p:spTree>
    <p:extLst>
      <p:ext uri="{BB962C8B-B14F-4D97-AF65-F5344CB8AC3E}">
        <p14:creationId xmlns:p14="http://schemas.microsoft.com/office/powerpoint/2010/main" val="3182260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EE98D-448E-1421-6D93-F035588386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06A4B-6DFA-C47E-E5D9-DA2B6FCCC9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F3AD8B-170D-E7B5-5242-83754BDCBEAD}"/>
              </a:ext>
            </a:extLst>
          </p:cNvPr>
          <p:cNvSpPr>
            <a:spLocks noGrp="1"/>
          </p:cNvSpPr>
          <p:nvPr>
            <p:ph type="dt" sz="half" idx="10"/>
          </p:nvPr>
        </p:nvSpPr>
        <p:spPr/>
        <p:txBody>
          <a:bodyPr/>
          <a:lstStyle/>
          <a:p>
            <a:fld id="{07604E9A-E84D-A544-8F43-6EEE987031B6}" type="datetimeFigureOut">
              <a:rPr lang="en-US" smtClean="0"/>
              <a:t>8/29/2022</a:t>
            </a:fld>
            <a:endParaRPr lang="en-US"/>
          </a:p>
        </p:txBody>
      </p:sp>
      <p:sp>
        <p:nvSpPr>
          <p:cNvPr id="5" name="Footer Placeholder 4">
            <a:extLst>
              <a:ext uri="{FF2B5EF4-FFF2-40B4-BE49-F238E27FC236}">
                <a16:creationId xmlns:a16="http://schemas.microsoft.com/office/drawing/2014/main" id="{1E724071-281E-1893-19ED-2E98186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B825E2-A127-3C8E-F94F-798DA0CD4E05}"/>
              </a:ext>
            </a:extLst>
          </p:cNvPr>
          <p:cNvSpPr>
            <a:spLocks noGrp="1"/>
          </p:cNvSpPr>
          <p:nvPr>
            <p:ph type="sldNum" sz="quarter" idx="12"/>
          </p:nvPr>
        </p:nvSpPr>
        <p:spPr/>
        <p:txBody>
          <a:bodyPr/>
          <a:lstStyle/>
          <a:p>
            <a:fld id="{CE9FB89D-A7AD-FF40-ADAD-26C4B8984695}" type="slidenum">
              <a:rPr lang="en-US" smtClean="0"/>
              <a:t>‹#›</a:t>
            </a:fld>
            <a:endParaRPr lang="en-US"/>
          </a:p>
        </p:txBody>
      </p:sp>
    </p:spTree>
    <p:extLst>
      <p:ext uri="{BB962C8B-B14F-4D97-AF65-F5344CB8AC3E}">
        <p14:creationId xmlns:p14="http://schemas.microsoft.com/office/powerpoint/2010/main" val="1692614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1FD82-3DFF-A56C-506C-4F4A8268D3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683494-3B20-37E4-1F54-2A2BE005AD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11B632-A2AF-9116-CCF9-2A0EA5DD49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80AF45-27C1-EC79-13F3-332B63217E31}"/>
              </a:ext>
            </a:extLst>
          </p:cNvPr>
          <p:cNvSpPr>
            <a:spLocks noGrp="1"/>
          </p:cNvSpPr>
          <p:nvPr>
            <p:ph type="dt" sz="half" idx="10"/>
          </p:nvPr>
        </p:nvSpPr>
        <p:spPr/>
        <p:txBody>
          <a:bodyPr/>
          <a:lstStyle/>
          <a:p>
            <a:fld id="{07604E9A-E84D-A544-8F43-6EEE987031B6}" type="datetimeFigureOut">
              <a:rPr lang="en-US" smtClean="0"/>
              <a:t>8/29/2022</a:t>
            </a:fld>
            <a:endParaRPr lang="en-US"/>
          </a:p>
        </p:txBody>
      </p:sp>
      <p:sp>
        <p:nvSpPr>
          <p:cNvPr id="6" name="Footer Placeholder 5">
            <a:extLst>
              <a:ext uri="{FF2B5EF4-FFF2-40B4-BE49-F238E27FC236}">
                <a16:creationId xmlns:a16="http://schemas.microsoft.com/office/drawing/2014/main" id="{9ACF1224-1F0E-D75C-873B-7739D2417D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0502BD-7B20-032B-9C6A-8F2F3648FF40}"/>
              </a:ext>
            </a:extLst>
          </p:cNvPr>
          <p:cNvSpPr>
            <a:spLocks noGrp="1"/>
          </p:cNvSpPr>
          <p:nvPr>
            <p:ph type="sldNum" sz="quarter" idx="12"/>
          </p:nvPr>
        </p:nvSpPr>
        <p:spPr/>
        <p:txBody>
          <a:bodyPr/>
          <a:lstStyle/>
          <a:p>
            <a:fld id="{CE9FB89D-A7AD-FF40-ADAD-26C4B8984695}" type="slidenum">
              <a:rPr lang="en-US" smtClean="0"/>
              <a:t>‹#›</a:t>
            </a:fld>
            <a:endParaRPr lang="en-US"/>
          </a:p>
        </p:txBody>
      </p:sp>
    </p:spTree>
    <p:extLst>
      <p:ext uri="{BB962C8B-B14F-4D97-AF65-F5344CB8AC3E}">
        <p14:creationId xmlns:p14="http://schemas.microsoft.com/office/powerpoint/2010/main" val="2756866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A746B-9954-A00A-839B-304CA17126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D209F3-91A6-4256-CB6A-F9F37F28AD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0D085F-72FC-C538-2637-90C1362EAB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F4A359-4982-2645-614A-15E9458AA3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FD9A10-DC18-AF67-2590-FFD30E3034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5F132F-7CD1-3DFB-7632-E9558F136A69}"/>
              </a:ext>
            </a:extLst>
          </p:cNvPr>
          <p:cNvSpPr>
            <a:spLocks noGrp="1"/>
          </p:cNvSpPr>
          <p:nvPr>
            <p:ph type="dt" sz="half" idx="10"/>
          </p:nvPr>
        </p:nvSpPr>
        <p:spPr/>
        <p:txBody>
          <a:bodyPr/>
          <a:lstStyle/>
          <a:p>
            <a:fld id="{07604E9A-E84D-A544-8F43-6EEE987031B6}" type="datetimeFigureOut">
              <a:rPr lang="en-US" smtClean="0"/>
              <a:t>8/29/2022</a:t>
            </a:fld>
            <a:endParaRPr lang="en-US"/>
          </a:p>
        </p:txBody>
      </p:sp>
      <p:sp>
        <p:nvSpPr>
          <p:cNvPr id="8" name="Footer Placeholder 7">
            <a:extLst>
              <a:ext uri="{FF2B5EF4-FFF2-40B4-BE49-F238E27FC236}">
                <a16:creationId xmlns:a16="http://schemas.microsoft.com/office/drawing/2014/main" id="{97778150-A44B-5E34-CCC4-8C7B482117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7AFB18-72C4-6687-DB11-E8E6955968B6}"/>
              </a:ext>
            </a:extLst>
          </p:cNvPr>
          <p:cNvSpPr>
            <a:spLocks noGrp="1"/>
          </p:cNvSpPr>
          <p:nvPr>
            <p:ph type="sldNum" sz="quarter" idx="12"/>
          </p:nvPr>
        </p:nvSpPr>
        <p:spPr/>
        <p:txBody>
          <a:bodyPr/>
          <a:lstStyle/>
          <a:p>
            <a:fld id="{CE9FB89D-A7AD-FF40-ADAD-26C4B8984695}" type="slidenum">
              <a:rPr lang="en-US" smtClean="0"/>
              <a:t>‹#›</a:t>
            </a:fld>
            <a:endParaRPr lang="en-US"/>
          </a:p>
        </p:txBody>
      </p:sp>
    </p:spTree>
    <p:extLst>
      <p:ext uri="{BB962C8B-B14F-4D97-AF65-F5344CB8AC3E}">
        <p14:creationId xmlns:p14="http://schemas.microsoft.com/office/powerpoint/2010/main" val="872567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91DA7-7866-0225-9896-433ECE8F61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413427-5A90-B1F9-9FD5-F7E781D25618}"/>
              </a:ext>
            </a:extLst>
          </p:cNvPr>
          <p:cNvSpPr>
            <a:spLocks noGrp="1"/>
          </p:cNvSpPr>
          <p:nvPr>
            <p:ph type="dt" sz="half" idx="10"/>
          </p:nvPr>
        </p:nvSpPr>
        <p:spPr/>
        <p:txBody>
          <a:bodyPr/>
          <a:lstStyle/>
          <a:p>
            <a:fld id="{07604E9A-E84D-A544-8F43-6EEE987031B6}" type="datetimeFigureOut">
              <a:rPr lang="en-US" smtClean="0"/>
              <a:t>8/29/2022</a:t>
            </a:fld>
            <a:endParaRPr lang="en-US"/>
          </a:p>
        </p:txBody>
      </p:sp>
      <p:sp>
        <p:nvSpPr>
          <p:cNvPr id="4" name="Footer Placeholder 3">
            <a:extLst>
              <a:ext uri="{FF2B5EF4-FFF2-40B4-BE49-F238E27FC236}">
                <a16:creationId xmlns:a16="http://schemas.microsoft.com/office/drawing/2014/main" id="{EC97E7FD-28B9-2477-0E37-396AD9F467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59015A-BC4A-9BAE-9B6E-1744D64EF660}"/>
              </a:ext>
            </a:extLst>
          </p:cNvPr>
          <p:cNvSpPr>
            <a:spLocks noGrp="1"/>
          </p:cNvSpPr>
          <p:nvPr>
            <p:ph type="sldNum" sz="quarter" idx="12"/>
          </p:nvPr>
        </p:nvSpPr>
        <p:spPr/>
        <p:txBody>
          <a:bodyPr/>
          <a:lstStyle/>
          <a:p>
            <a:fld id="{CE9FB89D-A7AD-FF40-ADAD-26C4B8984695}" type="slidenum">
              <a:rPr lang="en-US" smtClean="0"/>
              <a:t>‹#›</a:t>
            </a:fld>
            <a:endParaRPr lang="en-US"/>
          </a:p>
        </p:txBody>
      </p:sp>
    </p:spTree>
    <p:extLst>
      <p:ext uri="{BB962C8B-B14F-4D97-AF65-F5344CB8AC3E}">
        <p14:creationId xmlns:p14="http://schemas.microsoft.com/office/powerpoint/2010/main" val="1479505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3DE8A2-4C31-BA98-0407-A7591216534D}"/>
              </a:ext>
            </a:extLst>
          </p:cNvPr>
          <p:cNvSpPr>
            <a:spLocks noGrp="1"/>
          </p:cNvSpPr>
          <p:nvPr>
            <p:ph type="dt" sz="half" idx="10"/>
          </p:nvPr>
        </p:nvSpPr>
        <p:spPr/>
        <p:txBody>
          <a:bodyPr/>
          <a:lstStyle/>
          <a:p>
            <a:fld id="{07604E9A-E84D-A544-8F43-6EEE987031B6}" type="datetimeFigureOut">
              <a:rPr lang="en-US" smtClean="0"/>
              <a:t>8/29/2022</a:t>
            </a:fld>
            <a:endParaRPr lang="en-US"/>
          </a:p>
        </p:txBody>
      </p:sp>
      <p:sp>
        <p:nvSpPr>
          <p:cNvPr id="3" name="Footer Placeholder 2">
            <a:extLst>
              <a:ext uri="{FF2B5EF4-FFF2-40B4-BE49-F238E27FC236}">
                <a16:creationId xmlns:a16="http://schemas.microsoft.com/office/drawing/2014/main" id="{A5FF0CAC-2768-D37E-6975-D4432AAD80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718A1B-8C01-0ED3-44BF-A2B00F723019}"/>
              </a:ext>
            </a:extLst>
          </p:cNvPr>
          <p:cNvSpPr>
            <a:spLocks noGrp="1"/>
          </p:cNvSpPr>
          <p:nvPr>
            <p:ph type="sldNum" sz="quarter" idx="12"/>
          </p:nvPr>
        </p:nvSpPr>
        <p:spPr/>
        <p:txBody>
          <a:bodyPr/>
          <a:lstStyle/>
          <a:p>
            <a:fld id="{CE9FB89D-A7AD-FF40-ADAD-26C4B8984695}" type="slidenum">
              <a:rPr lang="en-US" smtClean="0"/>
              <a:t>‹#›</a:t>
            </a:fld>
            <a:endParaRPr lang="en-US"/>
          </a:p>
        </p:txBody>
      </p:sp>
    </p:spTree>
    <p:extLst>
      <p:ext uri="{BB962C8B-B14F-4D97-AF65-F5344CB8AC3E}">
        <p14:creationId xmlns:p14="http://schemas.microsoft.com/office/powerpoint/2010/main" val="3247410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0BF55-0737-2D80-3F11-7696BB7E3F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586E1B-BAE2-014A-A6E7-3E2003206D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C5BC3F-3CB0-993C-9271-D2AF7028A6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C612BC-677E-EF0D-570A-A4E84D261695}"/>
              </a:ext>
            </a:extLst>
          </p:cNvPr>
          <p:cNvSpPr>
            <a:spLocks noGrp="1"/>
          </p:cNvSpPr>
          <p:nvPr>
            <p:ph type="dt" sz="half" idx="10"/>
          </p:nvPr>
        </p:nvSpPr>
        <p:spPr/>
        <p:txBody>
          <a:bodyPr/>
          <a:lstStyle/>
          <a:p>
            <a:fld id="{07604E9A-E84D-A544-8F43-6EEE987031B6}" type="datetimeFigureOut">
              <a:rPr lang="en-US" smtClean="0"/>
              <a:t>8/29/2022</a:t>
            </a:fld>
            <a:endParaRPr lang="en-US"/>
          </a:p>
        </p:txBody>
      </p:sp>
      <p:sp>
        <p:nvSpPr>
          <p:cNvPr id="6" name="Footer Placeholder 5">
            <a:extLst>
              <a:ext uri="{FF2B5EF4-FFF2-40B4-BE49-F238E27FC236}">
                <a16:creationId xmlns:a16="http://schemas.microsoft.com/office/drawing/2014/main" id="{B473854D-05C4-6A71-B841-175771A7AB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7AB3B4-2C88-495A-F9C2-02BF8D31A20D}"/>
              </a:ext>
            </a:extLst>
          </p:cNvPr>
          <p:cNvSpPr>
            <a:spLocks noGrp="1"/>
          </p:cNvSpPr>
          <p:nvPr>
            <p:ph type="sldNum" sz="quarter" idx="12"/>
          </p:nvPr>
        </p:nvSpPr>
        <p:spPr/>
        <p:txBody>
          <a:bodyPr/>
          <a:lstStyle/>
          <a:p>
            <a:fld id="{CE9FB89D-A7AD-FF40-ADAD-26C4B8984695}" type="slidenum">
              <a:rPr lang="en-US" smtClean="0"/>
              <a:t>‹#›</a:t>
            </a:fld>
            <a:endParaRPr lang="en-US"/>
          </a:p>
        </p:txBody>
      </p:sp>
    </p:spTree>
    <p:extLst>
      <p:ext uri="{BB962C8B-B14F-4D97-AF65-F5344CB8AC3E}">
        <p14:creationId xmlns:p14="http://schemas.microsoft.com/office/powerpoint/2010/main" val="1492900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3C52D-C46E-EC0F-F565-CD824771C1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233964-D647-7E30-0136-0AC6FF1A85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81E1D2-D559-EA52-C7D5-351FA0DA91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3817C8-8B40-0BF0-4818-D0709209D5E7}"/>
              </a:ext>
            </a:extLst>
          </p:cNvPr>
          <p:cNvSpPr>
            <a:spLocks noGrp="1"/>
          </p:cNvSpPr>
          <p:nvPr>
            <p:ph type="dt" sz="half" idx="10"/>
          </p:nvPr>
        </p:nvSpPr>
        <p:spPr/>
        <p:txBody>
          <a:bodyPr/>
          <a:lstStyle/>
          <a:p>
            <a:fld id="{07604E9A-E84D-A544-8F43-6EEE987031B6}" type="datetimeFigureOut">
              <a:rPr lang="en-US" smtClean="0"/>
              <a:t>8/29/2022</a:t>
            </a:fld>
            <a:endParaRPr lang="en-US"/>
          </a:p>
        </p:txBody>
      </p:sp>
      <p:sp>
        <p:nvSpPr>
          <p:cNvPr id="6" name="Footer Placeholder 5">
            <a:extLst>
              <a:ext uri="{FF2B5EF4-FFF2-40B4-BE49-F238E27FC236}">
                <a16:creationId xmlns:a16="http://schemas.microsoft.com/office/drawing/2014/main" id="{EA6520F9-8351-A7C8-71BE-079DB686DB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EA4303-75CB-2E9D-9EAB-BCA209592D6A}"/>
              </a:ext>
            </a:extLst>
          </p:cNvPr>
          <p:cNvSpPr>
            <a:spLocks noGrp="1"/>
          </p:cNvSpPr>
          <p:nvPr>
            <p:ph type="sldNum" sz="quarter" idx="12"/>
          </p:nvPr>
        </p:nvSpPr>
        <p:spPr/>
        <p:txBody>
          <a:bodyPr/>
          <a:lstStyle/>
          <a:p>
            <a:fld id="{CE9FB89D-A7AD-FF40-ADAD-26C4B8984695}" type="slidenum">
              <a:rPr lang="en-US" smtClean="0"/>
              <a:t>‹#›</a:t>
            </a:fld>
            <a:endParaRPr lang="en-US"/>
          </a:p>
        </p:txBody>
      </p:sp>
    </p:spTree>
    <p:extLst>
      <p:ext uri="{BB962C8B-B14F-4D97-AF65-F5344CB8AC3E}">
        <p14:creationId xmlns:p14="http://schemas.microsoft.com/office/powerpoint/2010/main" val="1507469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880C41-B537-CCF2-E614-7E022E86BF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D941FB-23AC-43F7-2E96-73EB63C18C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B60F93-D059-1E96-0905-04ABBBD599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604E9A-E84D-A544-8F43-6EEE987031B6}" type="datetimeFigureOut">
              <a:rPr lang="en-US" smtClean="0"/>
              <a:t>8/29/2022</a:t>
            </a:fld>
            <a:endParaRPr lang="en-US"/>
          </a:p>
        </p:txBody>
      </p:sp>
      <p:sp>
        <p:nvSpPr>
          <p:cNvPr id="5" name="Footer Placeholder 4">
            <a:extLst>
              <a:ext uri="{FF2B5EF4-FFF2-40B4-BE49-F238E27FC236}">
                <a16:creationId xmlns:a16="http://schemas.microsoft.com/office/drawing/2014/main" id="{6F46FB78-0B20-2D7F-DFF9-DF07821BB7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E9452CD-431E-DB12-6176-C3B470511F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9FB89D-A7AD-FF40-ADAD-26C4B8984695}" type="slidenum">
              <a:rPr lang="en-US" smtClean="0"/>
              <a:t>‹#›</a:t>
            </a:fld>
            <a:endParaRPr lang="en-US"/>
          </a:p>
        </p:txBody>
      </p:sp>
    </p:spTree>
    <p:extLst>
      <p:ext uri="{BB962C8B-B14F-4D97-AF65-F5344CB8AC3E}">
        <p14:creationId xmlns:p14="http://schemas.microsoft.com/office/powerpoint/2010/main" val="28607443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hyperlink" Target="https://bigscience.notion.site/BLOOM-BigScience-176B-Model-ad073ca07cdf479398d5f95d88e218c4" TargetMode="External"/><Relationship Id="rId13" Type="http://schemas.openxmlformats.org/officeDocument/2006/relationships/image" Target="../media/image3.png"/><Relationship Id="rId3" Type="http://schemas.openxmlformats.org/officeDocument/2006/relationships/hyperlink" Target="https://openai.com/" TargetMode="External"/><Relationship Id="rId7" Type="http://schemas.openxmlformats.org/officeDocument/2006/relationships/hyperlink" Target="https://cohere.ai/" TargetMode="External"/><Relationship Id="rId12"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hyperlink" Target="https://blenderbot.ai/" TargetMode="External"/><Relationship Id="rId11" Type="http://schemas.openxmlformats.org/officeDocument/2006/relationships/hyperlink" Target="https://stability.ai/home/#projects" TargetMode="External"/><Relationship Id="rId5" Type="http://schemas.openxmlformats.org/officeDocument/2006/relationships/hyperlink" Target="https://opt.alpa.ai/" TargetMode="External"/><Relationship Id="rId10" Type="http://schemas.openxmlformats.org/officeDocument/2006/relationships/hyperlink" Target="https://www.nvidia.com/en-us/research/ai-playground/" TargetMode="External"/><Relationship Id="rId4" Type="http://schemas.openxmlformats.org/officeDocument/2006/relationships/hyperlink" Target="https://ai.facebook.com/blog/democratizing-access-to-large-scale-language-models-with-opt-175b/" TargetMode="External"/><Relationship Id="rId9" Type="http://schemas.openxmlformats.org/officeDocument/2006/relationships/hyperlink" Target="https://www.ai21.com/studio?utm_source=google-search&amp;utm_medium=cpc&amp;utm_campaign=Studio_Search_US_EN_EmailVer_Branded&amp;ad_set_name=AI21_Studio_Search_US_EN_EmailVer_Branded&amp;utm_term=ai21%20studio&amp;gclid=Cj0KCQjwuuKXBhCRARIsAC-gM0jzb7PZmfMLFG6TLg2JunFiv-QN7VRWiw2cgJd9j5xHPTRNKHhdhLYaAlyEEALw_wcB"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twitter.com/i/status/1561102406292996096"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hyperlink" Target="https://app.fermat.ws/permalink/?perma=62e7ac1edd747bbb2bd7d91d" TargetMode="External"/><Relationship Id="rId4" Type="http://schemas.openxmlformats.org/officeDocument/2006/relationships/hyperlink" Target="https://app.fermat.ws/permalink/?perma=62e8e5e2d7c2ad8f05510274"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png"/><Relationship Id="rId2" Type="http://schemas.openxmlformats.org/officeDocument/2006/relationships/slideLayout" Target="../slideLayouts/slideLayout9.xml"/><Relationship Id="rId1" Type="http://schemas.openxmlformats.org/officeDocument/2006/relationships/video" Target="https://www.youtube.com/embed/5H8I4fCNDT8?feature=oembed" TargetMode="External"/><Relationship Id="rId6" Type="http://schemas.openxmlformats.org/officeDocument/2006/relationships/image" Target="../media/image13.jpeg"/><Relationship Id="rId5" Type="http://schemas.openxmlformats.org/officeDocument/2006/relationships/hyperlink" Target="https://ide.elicit.org/run/JqRpiAJMnNacB7wvq" TargetMode="External"/><Relationship Id="rId4" Type="http://schemas.openxmlformats.org/officeDocument/2006/relationships/hyperlink" Target="https://elicit.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docs.fermat.ws/your-own-superpowers/for-writers/using-ai-powered-tools-to-support-creativity" TargetMode="Externa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hyperlink" Target="https://www.loom.com/share/a28a556f1551442b8e568996daf4d0e8"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idjourney AI generated artwork of a cloud city">
            <a:extLst>
              <a:ext uri="{FF2B5EF4-FFF2-40B4-BE49-F238E27FC236}">
                <a16:creationId xmlns:a16="http://schemas.microsoft.com/office/drawing/2014/main" id="{95CD6FEF-4F90-0230-9F21-3A07F120FEC8}"/>
              </a:ext>
            </a:extLst>
          </p:cNvPr>
          <p:cNvPicPr>
            <a:picLocks noChangeAspect="1"/>
          </p:cNvPicPr>
          <p:nvPr/>
        </p:nvPicPr>
        <p:blipFill>
          <a:blip r:embed="rId2">
            <a:alphaModFix amt="85000"/>
          </a:blip>
          <a:stretch>
            <a:fillRect/>
          </a:stretch>
        </p:blipFill>
        <p:spPr>
          <a:xfrm>
            <a:off x="0" y="-47615"/>
            <a:ext cx="12192000" cy="4601448"/>
          </a:xfrm>
          <a:prstGeom prst="rect">
            <a:avLst/>
          </a:prstGeom>
        </p:spPr>
      </p:pic>
      <p:sp>
        <p:nvSpPr>
          <p:cNvPr id="2" name="Title 1">
            <a:extLst>
              <a:ext uri="{FF2B5EF4-FFF2-40B4-BE49-F238E27FC236}">
                <a16:creationId xmlns:a16="http://schemas.microsoft.com/office/drawing/2014/main" id="{78312D26-BF99-D2AF-366D-6E3A661832A5}"/>
              </a:ext>
            </a:extLst>
          </p:cNvPr>
          <p:cNvSpPr>
            <a:spLocks noGrp="1"/>
          </p:cNvSpPr>
          <p:nvPr>
            <p:ph type="ctrTitle"/>
          </p:nvPr>
        </p:nvSpPr>
        <p:spPr>
          <a:xfrm>
            <a:off x="368157" y="2256552"/>
            <a:ext cx="11455685" cy="2387600"/>
          </a:xfrm>
        </p:spPr>
        <p:txBody>
          <a:bodyPr>
            <a:normAutofit fontScale="90000"/>
          </a:bodyPr>
          <a:lstStyle/>
          <a:p>
            <a:r>
              <a:rPr lang="en-US" b="1" dirty="0">
                <a:solidFill>
                  <a:schemeClr val="bg1"/>
                </a:solidFill>
              </a:rPr>
              <a:t>Is Turing Taking Your Tests? Recent Developments in AI, and How They May Impact Your Teaching.</a:t>
            </a:r>
          </a:p>
        </p:txBody>
      </p:sp>
      <p:sp>
        <p:nvSpPr>
          <p:cNvPr id="3" name="Subtitle 2">
            <a:extLst>
              <a:ext uri="{FF2B5EF4-FFF2-40B4-BE49-F238E27FC236}">
                <a16:creationId xmlns:a16="http://schemas.microsoft.com/office/drawing/2014/main" id="{E6E3CDF4-A89E-C0F7-7B22-6E460AA4EFC7}"/>
              </a:ext>
            </a:extLst>
          </p:cNvPr>
          <p:cNvSpPr>
            <a:spLocks noGrp="1"/>
          </p:cNvSpPr>
          <p:nvPr>
            <p:ph type="subTitle" idx="1"/>
          </p:nvPr>
        </p:nvSpPr>
        <p:spPr>
          <a:xfrm>
            <a:off x="3123175" y="4644151"/>
            <a:ext cx="5934716" cy="1158503"/>
          </a:xfrm>
        </p:spPr>
        <p:txBody>
          <a:bodyPr>
            <a:normAutofit fontScale="77500" lnSpcReduction="20000"/>
          </a:bodyPr>
          <a:lstStyle/>
          <a:p>
            <a:r>
              <a:rPr lang="en-US" dirty="0"/>
              <a:t>Presented by</a:t>
            </a:r>
          </a:p>
          <a:p>
            <a:r>
              <a:rPr lang="en-US" dirty="0"/>
              <a:t>Robert Cummings, Executive Director of Academic Innovation</a:t>
            </a:r>
          </a:p>
          <a:p>
            <a:r>
              <a:rPr lang="en-US" dirty="0"/>
              <a:t>Marc Watkins, Lecturer of Writing and Rhetoric</a:t>
            </a:r>
          </a:p>
          <a:p>
            <a:endParaRPr lang="en-US" dirty="0"/>
          </a:p>
        </p:txBody>
      </p:sp>
      <p:pic>
        <p:nvPicPr>
          <p:cNvPr id="5" name="Picture 4">
            <a:extLst>
              <a:ext uri="{FF2B5EF4-FFF2-40B4-BE49-F238E27FC236}">
                <a16:creationId xmlns:a16="http://schemas.microsoft.com/office/drawing/2014/main" id="{6C11BEEB-EE0B-75FD-522D-7D66FDBF3B77}"/>
              </a:ext>
            </a:extLst>
          </p:cNvPr>
          <p:cNvPicPr>
            <a:picLocks noChangeAspect="1"/>
          </p:cNvPicPr>
          <p:nvPr/>
        </p:nvPicPr>
        <p:blipFill>
          <a:blip r:embed="rId3"/>
          <a:stretch>
            <a:fillRect/>
          </a:stretch>
        </p:blipFill>
        <p:spPr>
          <a:xfrm>
            <a:off x="5299205" y="5892974"/>
            <a:ext cx="1593587" cy="507956"/>
          </a:xfrm>
          <a:prstGeom prst="rect">
            <a:avLst/>
          </a:prstGeom>
        </p:spPr>
      </p:pic>
      <p:pic>
        <p:nvPicPr>
          <p:cNvPr id="8" name="Picture 2">
            <a:extLst>
              <a:ext uri="{FF2B5EF4-FFF2-40B4-BE49-F238E27FC236}">
                <a16:creationId xmlns:a16="http://schemas.microsoft.com/office/drawing/2014/main" id="{6C574A41-8314-6887-3A01-16C8B761DA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7211" y="6576059"/>
            <a:ext cx="717578" cy="251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068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DA68B-9570-7355-FC11-D36CF156B38E}"/>
              </a:ext>
            </a:extLst>
          </p:cNvPr>
          <p:cNvSpPr>
            <a:spLocks noGrp="1"/>
          </p:cNvSpPr>
          <p:nvPr>
            <p:ph type="title"/>
          </p:nvPr>
        </p:nvSpPr>
        <p:spPr/>
        <p:txBody>
          <a:bodyPr/>
          <a:lstStyle/>
          <a:p>
            <a:r>
              <a:rPr lang="en-US" b="1" dirty="0"/>
              <a:t>Developers</a:t>
            </a:r>
            <a:r>
              <a:rPr lang="en-US" dirty="0"/>
              <a:t/>
            </a:r>
            <a:br>
              <a:rPr lang="en-US" dirty="0"/>
            </a:br>
            <a:endParaRPr lang="en-US" dirty="0"/>
          </a:p>
        </p:txBody>
      </p:sp>
      <p:sp>
        <p:nvSpPr>
          <p:cNvPr id="4" name="Text Placeholder 3">
            <a:extLst>
              <a:ext uri="{FF2B5EF4-FFF2-40B4-BE49-F238E27FC236}">
                <a16:creationId xmlns:a16="http://schemas.microsoft.com/office/drawing/2014/main" id="{1AA5B37E-FB8A-1B8A-8FFD-6B101FE0C968}"/>
              </a:ext>
            </a:extLst>
          </p:cNvPr>
          <p:cNvSpPr>
            <a:spLocks noGrp="1"/>
          </p:cNvSpPr>
          <p:nvPr>
            <p:ph type="body" sz="half" idx="2"/>
          </p:nvPr>
        </p:nvSpPr>
        <p:spPr/>
        <p:txBody>
          <a:bodyPr>
            <a:normAutofit/>
          </a:bodyPr>
          <a:lstStyle/>
          <a:p>
            <a:pPr marL="342900" indent="-342900">
              <a:buFont typeface="Arial" panose="020B0604020202020204" pitchFamily="34" charset="0"/>
              <a:buChar char="•"/>
            </a:pPr>
            <a:r>
              <a:rPr lang="en-US" sz="2000" dirty="0"/>
              <a:t>Open AI </a:t>
            </a:r>
            <a:r>
              <a:rPr lang="en-US" sz="2000" dirty="0">
                <a:hlinkClick r:id="rId3"/>
              </a:rPr>
              <a:t>(GPT-3)</a:t>
            </a:r>
            <a:endParaRPr lang="en-US" sz="2000" dirty="0"/>
          </a:p>
          <a:p>
            <a:pPr marL="342900" indent="-342900">
              <a:buFont typeface="Arial" panose="020B0604020202020204" pitchFamily="34" charset="0"/>
              <a:buChar char="•"/>
            </a:pPr>
            <a:r>
              <a:rPr lang="en-US" sz="2000" dirty="0"/>
              <a:t>Meta </a:t>
            </a:r>
            <a:r>
              <a:rPr lang="en-US" sz="2000" dirty="0">
                <a:hlinkClick r:id="rId4"/>
              </a:rPr>
              <a:t>OPT175B</a:t>
            </a:r>
            <a:r>
              <a:rPr lang="en-US" sz="2000" dirty="0"/>
              <a:t> powering </a:t>
            </a:r>
            <a:r>
              <a:rPr lang="en-US" sz="2000" dirty="0">
                <a:hlinkClick r:id="rId5"/>
              </a:rPr>
              <a:t>ALPA</a:t>
            </a:r>
            <a:r>
              <a:rPr lang="en-US" sz="2000" dirty="0"/>
              <a:t> and </a:t>
            </a:r>
            <a:r>
              <a:rPr lang="en-US" sz="2000" dirty="0">
                <a:hlinkClick r:id="rId6"/>
              </a:rPr>
              <a:t>Blenderbot 3</a:t>
            </a:r>
            <a:endParaRPr lang="en-US" sz="2000" dirty="0"/>
          </a:p>
          <a:p>
            <a:pPr marL="342900" indent="-342900">
              <a:buFont typeface="Arial" panose="020B0604020202020204" pitchFamily="34" charset="0"/>
              <a:buChar char="•"/>
            </a:pPr>
            <a:r>
              <a:rPr lang="en-US" sz="2000" dirty="0">
                <a:hlinkClick r:id="rId7"/>
              </a:rPr>
              <a:t>Cohere. AI</a:t>
            </a:r>
            <a:r>
              <a:rPr lang="en-US" sz="2000" dirty="0"/>
              <a:t> (similar to </a:t>
            </a:r>
            <a:r>
              <a:rPr lang="en-US" sz="2000" dirty="0" err="1"/>
              <a:t>OpenAI</a:t>
            </a:r>
            <a:r>
              <a:rPr lang="en-US" sz="2000" dirty="0"/>
              <a:t>, down to its API)</a:t>
            </a:r>
          </a:p>
          <a:p>
            <a:pPr marL="342900" indent="-342900">
              <a:buFont typeface="Arial" panose="020B0604020202020204" pitchFamily="34" charset="0"/>
              <a:buChar char="•"/>
            </a:pPr>
            <a:r>
              <a:rPr lang="en-US" sz="2000" dirty="0">
                <a:hlinkClick r:id="rId8"/>
              </a:rPr>
              <a:t>BLOOM</a:t>
            </a:r>
            <a:r>
              <a:rPr lang="en-US" sz="2000" dirty="0"/>
              <a:t> (French multi-language system at the size of 176 billion)</a:t>
            </a:r>
          </a:p>
          <a:p>
            <a:pPr marL="342900" indent="-342900">
              <a:buFont typeface="Arial" panose="020B0604020202020204" pitchFamily="34" charset="0"/>
              <a:buChar char="•"/>
            </a:pPr>
            <a:r>
              <a:rPr lang="en-US" sz="2000" dirty="0">
                <a:hlinkClick r:id="rId9"/>
              </a:rPr>
              <a:t>AI21 Studio</a:t>
            </a:r>
            <a:r>
              <a:rPr lang="en-US" sz="2000" dirty="0"/>
              <a:t> NIVIDA's </a:t>
            </a:r>
            <a:r>
              <a:rPr lang="en-US" sz="2000" dirty="0">
                <a:hlinkClick r:id="rId10"/>
              </a:rPr>
              <a:t>AI Tool Demo Playground</a:t>
            </a:r>
            <a:endParaRPr lang="en-US" sz="2000" dirty="0"/>
          </a:p>
          <a:p>
            <a:pPr marL="342900" indent="-342900">
              <a:buFont typeface="Arial" panose="020B0604020202020204" pitchFamily="34" charset="0"/>
              <a:buChar char="•"/>
            </a:pPr>
            <a:r>
              <a:rPr lang="en-US" sz="2000" dirty="0">
                <a:hlinkClick r:id="rId11"/>
              </a:rPr>
              <a:t>Stability AI </a:t>
            </a:r>
            <a:r>
              <a:rPr lang="en-US" sz="2000" dirty="0"/>
              <a:t>(Image, Text, and Multimodal projects)</a:t>
            </a:r>
          </a:p>
          <a:p>
            <a:endParaRPr lang="en-US" dirty="0"/>
          </a:p>
        </p:txBody>
      </p:sp>
      <p:pic>
        <p:nvPicPr>
          <p:cNvPr id="9218" name="Picture 2" descr="A towering victorian house in the jungle + animation concept art, studio ghibli style, emil melmoth, Clear reflection, fantasy sunny day, lush Epic ferns and vegetation, sun rays + miyazaki, Marc simonetti, nausicaa, Shinkai Makoto, high detail, 8K, CGsociety, hypermaximalist, octane render + light + light atmosphere">
            <a:extLst>
              <a:ext uri="{FF2B5EF4-FFF2-40B4-BE49-F238E27FC236}">
                <a16:creationId xmlns:a16="http://schemas.microsoft.com/office/drawing/2014/main" id="{90DFE5DE-257E-08B2-0917-C062146E0458}"/>
              </a:ext>
            </a:extLst>
          </p:cNvPr>
          <p:cNvPicPr>
            <a:picLocks noGrp="1" noChangeAspect="1" noChangeArrowheads="1"/>
          </p:cNvPicPr>
          <p:nvPr>
            <p:ph type="pic" idx="1"/>
          </p:nvPr>
        </p:nvPicPr>
        <p:blipFill>
          <a:blip r:embed="rId12">
            <a:extLst>
              <a:ext uri="{28A0092B-C50C-407E-A947-70E740481C1C}">
                <a14:useLocalDpi xmlns:a14="http://schemas.microsoft.com/office/drawing/2010/main" val="0"/>
              </a:ext>
            </a:extLst>
          </a:blip>
          <a:srcRect t="34660" b="34660"/>
          <a:stretch>
            <a:fillRect/>
          </a:stretch>
        </p:blipFill>
        <p:spPr bwMode="auto">
          <a:xfrm>
            <a:off x="5051680" y="1089498"/>
            <a:ext cx="6172200" cy="48736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6C574A41-8314-6887-3A01-16C8B761DA9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37211" y="6576059"/>
            <a:ext cx="717578" cy="251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476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6AE02-B105-BD78-B4A4-A3E077B50B31}"/>
              </a:ext>
            </a:extLst>
          </p:cNvPr>
          <p:cNvSpPr>
            <a:spLocks noGrp="1"/>
          </p:cNvSpPr>
          <p:nvPr>
            <p:ph type="title"/>
          </p:nvPr>
        </p:nvSpPr>
        <p:spPr/>
        <p:txBody>
          <a:bodyPr/>
          <a:lstStyle/>
          <a:p>
            <a:pPr algn="ctr"/>
            <a:r>
              <a:rPr lang="en-US" dirty="0"/>
              <a:t>Text to Image Generators</a:t>
            </a:r>
          </a:p>
        </p:txBody>
      </p:sp>
      <p:pic>
        <p:nvPicPr>
          <p:cNvPr id="11266" name="Picture 2" descr="Image by Fabians.eth from twitter: https://twitter.com/fabianstelzer/status/1561019187451011074/photo/1">
            <a:hlinkClick r:id="rId3"/>
            <a:extLst>
              <a:ext uri="{FF2B5EF4-FFF2-40B4-BE49-F238E27FC236}">
                <a16:creationId xmlns:a16="http://schemas.microsoft.com/office/drawing/2014/main" id="{A638135A-92B0-D91E-68DC-674EBDBDF1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6C574A41-8314-6887-3A01-16C8B761DA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7211" y="6576059"/>
            <a:ext cx="717578" cy="251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426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2AB64-874E-F1DF-06EA-A8C3A1E278F2}"/>
              </a:ext>
            </a:extLst>
          </p:cNvPr>
          <p:cNvSpPr>
            <a:spLocks noGrp="1"/>
          </p:cNvSpPr>
          <p:nvPr>
            <p:ph type="title"/>
          </p:nvPr>
        </p:nvSpPr>
        <p:spPr/>
        <p:txBody>
          <a:bodyPr/>
          <a:lstStyle/>
          <a:p>
            <a:r>
              <a:rPr lang="en-US" dirty="0"/>
              <a:t>Tools-Fermat</a:t>
            </a:r>
          </a:p>
        </p:txBody>
      </p:sp>
      <p:pic>
        <p:nvPicPr>
          <p:cNvPr id="6" name="Picture Placeholder 5" descr="Image of Fermat's Landing Page ">
            <a:extLst>
              <a:ext uri="{FF2B5EF4-FFF2-40B4-BE49-F238E27FC236}">
                <a16:creationId xmlns:a16="http://schemas.microsoft.com/office/drawing/2014/main" id="{D2373588-3D85-1D18-A56D-45B6BF69EDCF}"/>
              </a:ext>
            </a:extLst>
          </p:cNvPr>
          <p:cNvPicPr>
            <a:picLocks noGrp="1" noChangeAspect="1"/>
          </p:cNvPicPr>
          <p:nvPr>
            <p:ph type="pic" idx="1"/>
          </p:nvPr>
        </p:nvPicPr>
        <p:blipFill>
          <a:blip r:embed="rId3"/>
          <a:srcRect l="4455" r="4455"/>
          <a:stretch>
            <a:fillRect/>
          </a:stretch>
        </p:blipFill>
        <p:spPr/>
      </p:pic>
      <p:sp>
        <p:nvSpPr>
          <p:cNvPr id="4" name="Text Placeholder 3">
            <a:extLst>
              <a:ext uri="{FF2B5EF4-FFF2-40B4-BE49-F238E27FC236}">
                <a16:creationId xmlns:a16="http://schemas.microsoft.com/office/drawing/2014/main" id="{6B4A9863-1078-1DFF-907A-88897E4CB229}"/>
              </a:ext>
            </a:extLst>
          </p:cNvPr>
          <p:cNvSpPr>
            <a:spLocks noGrp="1"/>
          </p:cNvSpPr>
          <p:nvPr>
            <p:ph type="body" sz="half" idx="2"/>
          </p:nvPr>
        </p:nvSpPr>
        <p:spPr/>
        <p:txBody>
          <a:bodyPr/>
          <a:lstStyle/>
          <a:p>
            <a:endParaRPr lang="en-US" b="1" dirty="0"/>
          </a:p>
          <a:p>
            <a:r>
              <a:rPr lang="en-US" sz="2400" b="1" dirty="0"/>
              <a:t>Fermat</a:t>
            </a:r>
            <a:r>
              <a:rPr lang="en-US" sz="2400" dirty="0"/>
              <a:t> </a:t>
            </a:r>
          </a:p>
          <a:p>
            <a:pPr marL="342900" indent="-342900">
              <a:buFont typeface="Arial" panose="020B0604020202020204" pitchFamily="34" charset="0"/>
              <a:buChar char="•"/>
            </a:pPr>
            <a:r>
              <a:rPr lang="en-US" sz="2000" dirty="0"/>
              <a:t>a GPT-3 powered AI writing assistant that allows students to brainstorm and compose writing on a moveable spatial canvas using </a:t>
            </a:r>
            <a:r>
              <a:rPr lang="en-US" sz="2000" dirty="0" err="1"/>
              <a:t>OpenAI's</a:t>
            </a:r>
            <a:r>
              <a:rPr lang="en-US" sz="2000" dirty="0"/>
              <a:t> API and DALLE.</a:t>
            </a:r>
          </a:p>
          <a:p>
            <a:pPr marL="342900" indent="-342900">
              <a:buFont typeface="Arial" panose="020B0604020202020204" pitchFamily="34" charset="0"/>
              <a:buChar char="•"/>
            </a:pPr>
            <a:r>
              <a:rPr lang="en-US" sz="2000" dirty="0"/>
              <a:t>Fermat’s </a:t>
            </a:r>
            <a:r>
              <a:rPr lang="en-US" sz="2000" dirty="0">
                <a:hlinkClick r:id="rId4"/>
              </a:rPr>
              <a:t>AI Writing Assistant</a:t>
            </a:r>
            <a:endParaRPr lang="en-US" sz="2000" dirty="0"/>
          </a:p>
          <a:p>
            <a:pPr marL="342900" indent="-342900">
              <a:buFont typeface="Arial" panose="020B0604020202020204" pitchFamily="34" charset="0"/>
              <a:buChar char="•"/>
            </a:pPr>
            <a:r>
              <a:rPr lang="en-US" sz="2000" dirty="0"/>
              <a:t>Fermat’s </a:t>
            </a:r>
            <a:r>
              <a:rPr lang="en-US" sz="2000" dirty="0">
                <a:hlinkClick r:id="rId5"/>
              </a:rPr>
              <a:t>DALL-E Plugin</a:t>
            </a:r>
            <a:endParaRPr lang="en-US" sz="2000" dirty="0"/>
          </a:p>
        </p:txBody>
      </p:sp>
      <p:pic>
        <p:nvPicPr>
          <p:cNvPr id="8" name="Picture 2">
            <a:extLst>
              <a:ext uri="{FF2B5EF4-FFF2-40B4-BE49-F238E27FC236}">
                <a16:creationId xmlns:a16="http://schemas.microsoft.com/office/drawing/2014/main" id="{6C574A41-8314-6887-3A01-16C8B761DA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7211" y="6576059"/>
            <a:ext cx="717578" cy="251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244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B71E9-9A97-FA9F-A4AA-4A66937810BE}"/>
              </a:ext>
            </a:extLst>
          </p:cNvPr>
          <p:cNvSpPr>
            <a:spLocks noGrp="1"/>
          </p:cNvSpPr>
          <p:nvPr>
            <p:ph type="title"/>
          </p:nvPr>
        </p:nvSpPr>
        <p:spPr/>
        <p:txBody>
          <a:bodyPr/>
          <a:lstStyle/>
          <a:p>
            <a:r>
              <a:rPr lang="en-US" dirty="0"/>
              <a:t>Tools-Elicit</a:t>
            </a:r>
            <a:br>
              <a:rPr lang="en-US" dirty="0"/>
            </a:br>
            <a:endParaRPr lang="en-US" dirty="0"/>
          </a:p>
        </p:txBody>
      </p:sp>
      <p:sp>
        <p:nvSpPr>
          <p:cNvPr id="4" name="Text Placeholder 3">
            <a:extLst>
              <a:ext uri="{FF2B5EF4-FFF2-40B4-BE49-F238E27FC236}">
                <a16:creationId xmlns:a16="http://schemas.microsoft.com/office/drawing/2014/main" id="{7CCF1420-C490-109C-0D0D-06C451339661}"/>
              </a:ext>
            </a:extLst>
          </p:cNvPr>
          <p:cNvSpPr>
            <a:spLocks noGrp="1"/>
          </p:cNvSpPr>
          <p:nvPr>
            <p:ph type="body" sz="half" idx="2"/>
          </p:nvPr>
        </p:nvSpPr>
        <p:spPr/>
        <p:txBody>
          <a:bodyPr/>
          <a:lstStyle/>
          <a:p>
            <a:r>
              <a:rPr lang="en-US" sz="2400" b="1" dirty="0"/>
              <a:t>Elicit </a:t>
            </a:r>
          </a:p>
          <a:p>
            <a:pPr marL="342900" indent="-342900">
              <a:buFont typeface="Arial" panose="020B0604020202020204" pitchFamily="34" charset="0"/>
              <a:buChar char="•"/>
            </a:pPr>
            <a:r>
              <a:rPr lang="en-US" sz="2000" dirty="0"/>
              <a:t>a GPT-3 powered research assistant designed to help craft research questions and generate a lit review of scholarly sources.</a:t>
            </a:r>
          </a:p>
          <a:p>
            <a:pPr marL="342900" indent="-342900">
              <a:buFont typeface="Arial" panose="020B0604020202020204" pitchFamily="34" charset="0"/>
              <a:buChar char="•"/>
            </a:pPr>
            <a:r>
              <a:rPr lang="en-US" sz="2000" dirty="0" err="1"/>
              <a:t>Elicit’s</a:t>
            </a:r>
            <a:r>
              <a:rPr lang="en-US" sz="2000" dirty="0"/>
              <a:t> </a:t>
            </a:r>
            <a:r>
              <a:rPr lang="en-US" sz="2000" dirty="0">
                <a:hlinkClick r:id="rId4"/>
              </a:rPr>
              <a:t>Lit Review Generator</a:t>
            </a:r>
            <a:endParaRPr lang="en-US" sz="2000" dirty="0"/>
          </a:p>
          <a:p>
            <a:pPr marL="342900" indent="-342900">
              <a:buFont typeface="Arial" panose="020B0604020202020204" pitchFamily="34" charset="0"/>
              <a:buChar char="•"/>
            </a:pPr>
            <a:r>
              <a:rPr lang="en-US" sz="2000" dirty="0" err="1"/>
              <a:t>Elicit’s</a:t>
            </a:r>
            <a:r>
              <a:rPr lang="en-US" sz="2000" dirty="0"/>
              <a:t> </a:t>
            </a:r>
            <a:r>
              <a:rPr lang="en-US" sz="2000" dirty="0">
                <a:hlinkClick r:id="rId5"/>
              </a:rPr>
              <a:t>Brainstorm Research Questions</a:t>
            </a:r>
            <a:endParaRPr lang="en-US" sz="2000" dirty="0"/>
          </a:p>
          <a:p>
            <a:endParaRPr lang="en-US" dirty="0"/>
          </a:p>
        </p:txBody>
      </p:sp>
      <p:pic>
        <p:nvPicPr>
          <p:cNvPr id="5" name="Online Media 4" descr="Use AI to find articles! Better than Google Scholar">
            <a:hlinkClick r:id="" action="ppaction://media"/>
            <a:extLst>
              <a:ext uri="{FF2B5EF4-FFF2-40B4-BE49-F238E27FC236}">
                <a16:creationId xmlns:a16="http://schemas.microsoft.com/office/drawing/2014/main" id="{5AC73460-6898-64DD-109B-672731E61362}"/>
              </a:ext>
            </a:extLst>
          </p:cNvPr>
          <p:cNvPicPr>
            <a:picLocks noRot="1" noChangeAspect="1"/>
          </p:cNvPicPr>
          <p:nvPr>
            <a:videoFile r:link="rId1"/>
          </p:nvPr>
        </p:nvPicPr>
        <p:blipFill>
          <a:blip r:embed="rId6"/>
          <a:stretch>
            <a:fillRect/>
          </a:stretch>
        </p:blipFill>
        <p:spPr>
          <a:xfrm>
            <a:off x="5006182" y="1443089"/>
            <a:ext cx="6526212" cy="3687310"/>
          </a:xfrm>
          <a:prstGeom prst="rect">
            <a:avLst/>
          </a:prstGeom>
        </p:spPr>
      </p:pic>
      <p:pic>
        <p:nvPicPr>
          <p:cNvPr id="7" name="Picture 2">
            <a:extLst>
              <a:ext uri="{FF2B5EF4-FFF2-40B4-BE49-F238E27FC236}">
                <a16:creationId xmlns:a16="http://schemas.microsoft.com/office/drawing/2014/main" id="{6C574A41-8314-6887-3A01-16C8B761DA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37211" y="6576059"/>
            <a:ext cx="717578" cy="251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2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0146B-C6DE-0C76-F7B2-6D72C8921B52}"/>
              </a:ext>
            </a:extLst>
          </p:cNvPr>
          <p:cNvSpPr>
            <a:spLocks noGrp="1"/>
          </p:cNvSpPr>
          <p:nvPr>
            <p:ph type="title"/>
          </p:nvPr>
        </p:nvSpPr>
        <p:spPr/>
        <p:txBody>
          <a:bodyPr/>
          <a:lstStyle/>
          <a:p>
            <a:r>
              <a:rPr lang="en-US" dirty="0"/>
              <a:t>Teaching and Learning Implications</a:t>
            </a:r>
          </a:p>
        </p:txBody>
      </p:sp>
      <p:sp>
        <p:nvSpPr>
          <p:cNvPr id="4" name="Content Placeholder 3"/>
          <p:cNvSpPr>
            <a:spLocks noGrp="1"/>
          </p:cNvSpPr>
          <p:nvPr>
            <p:ph sz="half" idx="1"/>
          </p:nvPr>
        </p:nvSpPr>
        <p:spPr/>
        <p:txBody>
          <a:bodyPr anchor="ctr"/>
          <a:lstStyle/>
          <a:p>
            <a:pPr marL="514350" indent="-514350">
              <a:buFont typeface="+mj-lt"/>
              <a:buAutoNum type="arabicPeriod"/>
            </a:pPr>
            <a:r>
              <a:rPr lang="en-US" dirty="0"/>
              <a:t>Writing to learn</a:t>
            </a:r>
          </a:p>
          <a:p>
            <a:pPr marL="514350" indent="-514350">
              <a:buFont typeface="+mj-lt"/>
              <a:buAutoNum type="arabicPeriod"/>
            </a:pPr>
            <a:r>
              <a:rPr lang="en-US" dirty="0"/>
              <a:t>Writing to demonstrate learning.</a:t>
            </a:r>
          </a:p>
        </p:txBody>
      </p:sp>
      <p:pic>
        <p:nvPicPr>
          <p:cNvPr id="5" name="Picture 2">
            <a:extLst>
              <a:ext uri="{FF2B5EF4-FFF2-40B4-BE49-F238E27FC236}">
                <a16:creationId xmlns:a16="http://schemas.microsoft.com/office/drawing/2014/main" id="{6C574A41-8314-6887-3A01-16C8B761DA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7211" y="6576059"/>
            <a:ext cx="717578" cy="2510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9487" y="1569912"/>
            <a:ext cx="3907267" cy="3819284"/>
          </a:xfrm>
          <a:prstGeom prst="rect">
            <a:avLst/>
          </a:prstGeom>
        </p:spPr>
      </p:pic>
      <p:sp>
        <p:nvSpPr>
          <p:cNvPr id="12" name="TextBox 11"/>
          <p:cNvSpPr txBox="1"/>
          <p:nvPr/>
        </p:nvSpPr>
        <p:spPr>
          <a:xfrm>
            <a:off x="7224871" y="5389196"/>
            <a:ext cx="3036498" cy="584775"/>
          </a:xfrm>
          <a:prstGeom prst="rect">
            <a:avLst/>
          </a:prstGeom>
          <a:noFill/>
        </p:spPr>
        <p:txBody>
          <a:bodyPr wrap="square" rtlCol="0">
            <a:spAutoFit/>
          </a:bodyPr>
          <a:lstStyle/>
          <a:p>
            <a:pPr algn="ctr"/>
            <a:r>
              <a:rPr lang="en-US" dirty="0"/>
              <a:t>“Writing to Learn” </a:t>
            </a:r>
            <a:br>
              <a:rPr lang="en-US" dirty="0"/>
            </a:br>
            <a:r>
              <a:rPr lang="en-US" sz="1400" dirty="0"/>
              <a:t>Image Credit: Stable Diffusion.</a:t>
            </a:r>
          </a:p>
        </p:txBody>
      </p:sp>
    </p:spTree>
    <p:extLst>
      <p:ext uri="{BB962C8B-B14F-4D97-AF65-F5344CB8AC3E}">
        <p14:creationId xmlns:p14="http://schemas.microsoft.com/office/powerpoint/2010/main" val="405133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0146B-C6DE-0C76-F7B2-6D72C8921B52}"/>
              </a:ext>
            </a:extLst>
          </p:cNvPr>
          <p:cNvSpPr>
            <a:spLocks noGrp="1"/>
          </p:cNvSpPr>
          <p:nvPr>
            <p:ph type="title"/>
          </p:nvPr>
        </p:nvSpPr>
        <p:spPr/>
        <p:txBody>
          <a:bodyPr/>
          <a:lstStyle/>
          <a:p>
            <a:r>
              <a:rPr lang="en-US" dirty="0"/>
              <a:t>Teaching and Learning Implications:</a:t>
            </a:r>
            <a:br>
              <a:rPr lang="en-US" dirty="0"/>
            </a:br>
            <a:r>
              <a:rPr lang="en-US" dirty="0"/>
              <a:t>Writing to Learn</a:t>
            </a:r>
          </a:p>
        </p:txBody>
      </p:sp>
      <p:sp>
        <p:nvSpPr>
          <p:cNvPr id="3" name="Content Placeholder 2">
            <a:extLst>
              <a:ext uri="{FF2B5EF4-FFF2-40B4-BE49-F238E27FC236}">
                <a16:creationId xmlns:a16="http://schemas.microsoft.com/office/drawing/2014/main" id="{8335CF33-81AD-9C5A-DE37-A36C90B2007D}"/>
              </a:ext>
            </a:extLst>
          </p:cNvPr>
          <p:cNvSpPr>
            <a:spLocks noGrp="1"/>
          </p:cNvSpPr>
          <p:nvPr>
            <p:ph sz="half" idx="1"/>
          </p:nvPr>
        </p:nvSpPr>
        <p:spPr>
          <a:xfrm>
            <a:off x="6474272" y="1690688"/>
            <a:ext cx="5181600" cy="4351338"/>
          </a:xfrm>
        </p:spPr>
        <p:txBody>
          <a:bodyPr>
            <a:normAutofit lnSpcReduction="10000"/>
          </a:bodyPr>
          <a:lstStyle/>
          <a:p>
            <a:r>
              <a:rPr lang="en-US" dirty="0"/>
              <a:t>How will AI-powered Writing Generators affect writing to learn?</a:t>
            </a:r>
            <a:br>
              <a:rPr lang="en-US" dirty="0"/>
            </a:br>
            <a:endParaRPr lang="en-US" dirty="0"/>
          </a:p>
          <a:p>
            <a:pPr lvl="1"/>
            <a:r>
              <a:rPr lang="en-US" dirty="0"/>
              <a:t>Invention</a:t>
            </a:r>
            <a:br>
              <a:rPr lang="en-US" dirty="0"/>
            </a:br>
            <a:endParaRPr lang="en-US" dirty="0"/>
          </a:p>
          <a:p>
            <a:pPr lvl="1"/>
            <a:r>
              <a:rPr lang="en-US" dirty="0"/>
              <a:t>Research</a:t>
            </a:r>
            <a:br>
              <a:rPr lang="en-US" dirty="0"/>
            </a:br>
            <a:endParaRPr lang="en-US" dirty="0"/>
          </a:p>
          <a:p>
            <a:pPr lvl="1"/>
            <a:r>
              <a:rPr lang="en-US" dirty="0"/>
              <a:t>Summary</a:t>
            </a:r>
            <a:br>
              <a:rPr lang="en-US" dirty="0"/>
            </a:br>
            <a:endParaRPr lang="en-US" dirty="0"/>
          </a:p>
          <a:p>
            <a:pPr lvl="1"/>
            <a:r>
              <a:rPr lang="en-US" dirty="0"/>
              <a:t>Counter-arguments and diversification of viewpoints.</a:t>
            </a:r>
          </a:p>
          <a:p>
            <a:pPr marL="0" indent="0">
              <a:buNone/>
            </a:pPr>
            <a:endParaRPr lang="en-US" dirty="0"/>
          </a:p>
        </p:txBody>
      </p:sp>
      <p:pic>
        <p:nvPicPr>
          <p:cNvPr id="5" name="Picture 2">
            <a:extLst>
              <a:ext uri="{FF2B5EF4-FFF2-40B4-BE49-F238E27FC236}">
                <a16:creationId xmlns:a16="http://schemas.microsoft.com/office/drawing/2014/main" id="{6C574A41-8314-6887-3A01-16C8B761DA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7211" y="6576059"/>
            <a:ext cx="717578" cy="2510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2204" y="1837126"/>
            <a:ext cx="3978515" cy="3978515"/>
          </a:xfrm>
          <a:prstGeom prst="rect">
            <a:avLst/>
          </a:prstGeom>
        </p:spPr>
      </p:pic>
      <p:sp>
        <p:nvSpPr>
          <p:cNvPr id="7" name="Rectangle 6"/>
          <p:cNvSpPr/>
          <p:nvPr/>
        </p:nvSpPr>
        <p:spPr>
          <a:xfrm>
            <a:off x="1204253" y="5912476"/>
            <a:ext cx="4054415" cy="646331"/>
          </a:xfrm>
          <a:prstGeom prst="rect">
            <a:avLst/>
          </a:prstGeom>
        </p:spPr>
        <p:txBody>
          <a:bodyPr wrap="square">
            <a:spAutoFit/>
          </a:bodyPr>
          <a:lstStyle/>
          <a:p>
            <a:pPr algn="ctr"/>
            <a:r>
              <a:rPr lang="en-US" dirty="0"/>
              <a:t>“Writing to Learn” </a:t>
            </a:r>
            <a:br>
              <a:rPr lang="en-US" dirty="0"/>
            </a:br>
            <a:r>
              <a:rPr lang="en-US" dirty="0"/>
              <a:t>Image Credit: Stable Diffusion.</a:t>
            </a:r>
          </a:p>
        </p:txBody>
      </p:sp>
    </p:spTree>
    <p:extLst>
      <p:ext uri="{BB962C8B-B14F-4D97-AF65-F5344CB8AC3E}">
        <p14:creationId xmlns:p14="http://schemas.microsoft.com/office/powerpoint/2010/main" val="328844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0146B-C6DE-0C76-F7B2-6D72C8921B52}"/>
              </a:ext>
            </a:extLst>
          </p:cNvPr>
          <p:cNvSpPr>
            <a:spLocks noGrp="1"/>
          </p:cNvSpPr>
          <p:nvPr>
            <p:ph type="title"/>
          </p:nvPr>
        </p:nvSpPr>
        <p:spPr/>
        <p:txBody>
          <a:bodyPr/>
          <a:lstStyle/>
          <a:p>
            <a:r>
              <a:rPr lang="en-US" dirty="0"/>
              <a:t>Teaching and Learning Implications:</a:t>
            </a:r>
            <a:br>
              <a:rPr lang="en-US" dirty="0"/>
            </a:br>
            <a:r>
              <a:rPr lang="en-US" dirty="0"/>
              <a:t>Writing to Learn: </a:t>
            </a:r>
            <a:r>
              <a:rPr lang="en-US" dirty="0" err="1"/>
              <a:t>Packback</a:t>
            </a:r>
            <a:endParaRPr lang="en-US" dirty="0"/>
          </a:p>
        </p:txBody>
      </p:sp>
      <p:pic>
        <p:nvPicPr>
          <p:cNvPr id="5" name="Picture 2">
            <a:extLst>
              <a:ext uri="{FF2B5EF4-FFF2-40B4-BE49-F238E27FC236}">
                <a16:creationId xmlns:a16="http://schemas.microsoft.com/office/drawing/2014/main" id="{6C574A41-8314-6887-3A01-16C8B761DA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7211" y="6576059"/>
            <a:ext cx="717578" cy="251063"/>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10"/>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714445" y="1850260"/>
            <a:ext cx="6166449" cy="4325843"/>
          </a:xfrm>
        </p:spPr>
      </p:pic>
    </p:spTree>
    <p:extLst>
      <p:ext uri="{BB962C8B-B14F-4D97-AF65-F5344CB8AC3E}">
        <p14:creationId xmlns:p14="http://schemas.microsoft.com/office/powerpoint/2010/main" val="2148380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0146B-C6DE-0C76-F7B2-6D72C8921B52}"/>
              </a:ext>
            </a:extLst>
          </p:cNvPr>
          <p:cNvSpPr>
            <a:spLocks noGrp="1"/>
          </p:cNvSpPr>
          <p:nvPr>
            <p:ph type="title"/>
          </p:nvPr>
        </p:nvSpPr>
        <p:spPr/>
        <p:txBody>
          <a:bodyPr/>
          <a:lstStyle/>
          <a:p>
            <a:r>
              <a:rPr lang="en-US" dirty="0"/>
              <a:t>Teaching and Learning Implications:</a:t>
            </a:r>
            <a:br>
              <a:rPr lang="en-US" dirty="0"/>
            </a:br>
            <a:r>
              <a:rPr lang="en-US" dirty="0"/>
              <a:t>Writing to Demonstrate Understanding</a:t>
            </a:r>
          </a:p>
        </p:txBody>
      </p:sp>
      <p:sp>
        <p:nvSpPr>
          <p:cNvPr id="3" name="Content Placeholder 2">
            <a:extLst>
              <a:ext uri="{FF2B5EF4-FFF2-40B4-BE49-F238E27FC236}">
                <a16:creationId xmlns:a16="http://schemas.microsoft.com/office/drawing/2014/main" id="{8335CF33-81AD-9C5A-DE37-A36C90B2007D}"/>
              </a:ext>
            </a:extLst>
          </p:cNvPr>
          <p:cNvSpPr>
            <a:spLocks noGrp="1"/>
          </p:cNvSpPr>
          <p:nvPr>
            <p:ph sz="half" idx="1"/>
          </p:nvPr>
        </p:nvSpPr>
        <p:spPr/>
        <p:txBody>
          <a:bodyPr>
            <a:normAutofit fontScale="92500" lnSpcReduction="20000"/>
          </a:bodyPr>
          <a:lstStyle/>
          <a:p>
            <a:r>
              <a:rPr lang="en-US" dirty="0"/>
              <a:t>AI-powered writing generators are incompatible with writing to demonstrate understanding.</a:t>
            </a:r>
          </a:p>
          <a:p>
            <a:r>
              <a:rPr lang="en-US" dirty="0"/>
              <a:t>In these formats (e.g., testing, research papers), all thinking needs to be the original expression of students, or clearly attributed to others using accepted rules of citation.</a:t>
            </a:r>
          </a:p>
          <a:p>
            <a:r>
              <a:rPr lang="en-US" dirty="0"/>
              <a:t>Student use of AI to produce writing that is not their own thinking will not demonstrate their understanding of a topic.</a:t>
            </a:r>
          </a:p>
          <a:p>
            <a:pPr marL="0" indent="0">
              <a:buNone/>
            </a:pPr>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851817" y="1825625"/>
            <a:ext cx="4086851" cy="4086851"/>
          </a:xfrm>
        </p:spPr>
      </p:pic>
      <p:pic>
        <p:nvPicPr>
          <p:cNvPr id="5" name="Picture 2">
            <a:extLst>
              <a:ext uri="{FF2B5EF4-FFF2-40B4-BE49-F238E27FC236}">
                <a16:creationId xmlns:a16="http://schemas.microsoft.com/office/drawing/2014/main" id="{6C574A41-8314-6887-3A01-16C8B761DA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7211" y="6576059"/>
            <a:ext cx="717578" cy="2510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868034" y="5975736"/>
            <a:ext cx="4054415" cy="646331"/>
          </a:xfrm>
          <a:prstGeom prst="rect">
            <a:avLst/>
          </a:prstGeom>
        </p:spPr>
        <p:txBody>
          <a:bodyPr wrap="square">
            <a:spAutoFit/>
          </a:bodyPr>
          <a:lstStyle/>
          <a:p>
            <a:pPr algn="ctr"/>
            <a:r>
              <a:rPr lang="en-US" dirty="0"/>
              <a:t>“Writing to Demonstrate Understanding” </a:t>
            </a:r>
            <a:br>
              <a:rPr lang="en-US" dirty="0"/>
            </a:br>
            <a:r>
              <a:rPr lang="en-US" dirty="0"/>
              <a:t>Image Credit: Stable Diffusion.</a:t>
            </a:r>
          </a:p>
        </p:txBody>
      </p:sp>
    </p:spTree>
    <p:extLst>
      <p:ext uri="{BB962C8B-B14F-4D97-AF65-F5344CB8AC3E}">
        <p14:creationId xmlns:p14="http://schemas.microsoft.com/office/powerpoint/2010/main" val="359679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085F-E547-EC6A-D1BA-3A73DD36E8FB}"/>
              </a:ext>
            </a:extLst>
          </p:cNvPr>
          <p:cNvSpPr>
            <a:spLocks noGrp="1"/>
          </p:cNvSpPr>
          <p:nvPr>
            <p:ph type="title"/>
          </p:nvPr>
        </p:nvSpPr>
        <p:spPr/>
        <p:txBody>
          <a:bodyPr/>
          <a:lstStyle/>
          <a:p>
            <a:r>
              <a:rPr lang="en-US" b="1" dirty="0"/>
              <a:t>Comparison to Search?</a:t>
            </a:r>
            <a:br>
              <a:rPr lang="en-US" b="1" dirty="0"/>
            </a:br>
            <a:endParaRPr lang="en-US" dirty="0"/>
          </a:p>
        </p:txBody>
      </p:sp>
      <p:sp>
        <p:nvSpPr>
          <p:cNvPr id="4" name="Content Placeholder 3"/>
          <p:cNvSpPr>
            <a:spLocks noGrp="1"/>
          </p:cNvSpPr>
          <p:nvPr>
            <p:ph sz="half" idx="1"/>
          </p:nvPr>
        </p:nvSpPr>
        <p:spPr/>
        <p:txBody>
          <a:bodyPr anchor="ctr"/>
          <a:lstStyle/>
          <a:p>
            <a:r>
              <a:rPr lang="en-US" dirty="0"/>
              <a:t>Wikipedia</a:t>
            </a:r>
          </a:p>
          <a:p>
            <a:r>
              <a:rPr lang="en-US" dirty="0"/>
              <a:t>Is it an encyclopedia?</a:t>
            </a:r>
          </a:p>
          <a:p>
            <a:r>
              <a:rPr lang="en-US" dirty="0"/>
              <a:t>Close enough.</a:t>
            </a:r>
          </a:p>
        </p:txBody>
      </p:sp>
      <p:pic>
        <p:nvPicPr>
          <p:cNvPr id="5" name="Picture 2">
            <a:extLst>
              <a:ext uri="{FF2B5EF4-FFF2-40B4-BE49-F238E27FC236}">
                <a16:creationId xmlns:a16="http://schemas.microsoft.com/office/drawing/2014/main" id="{6C574A41-8314-6887-3A01-16C8B761DA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7211" y="6576059"/>
            <a:ext cx="717578" cy="25106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Wikipedia logo - Wikipedia"/>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585211" y="1428810"/>
            <a:ext cx="4768589" cy="43513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348575" y="6116815"/>
            <a:ext cx="3036498" cy="307777"/>
          </a:xfrm>
          <a:prstGeom prst="rect">
            <a:avLst/>
          </a:prstGeom>
          <a:noFill/>
        </p:spPr>
        <p:txBody>
          <a:bodyPr wrap="square" rtlCol="0">
            <a:spAutoFit/>
          </a:bodyPr>
          <a:lstStyle/>
          <a:p>
            <a:pPr algn="ctr"/>
            <a:r>
              <a:rPr lang="en-US" sz="1400" dirty="0"/>
              <a:t>Image Credit: Wikimedia Commons</a:t>
            </a:r>
          </a:p>
        </p:txBody>
      </p:sp>
    </p:spTree>
    <p:extLst>
      <p:ext uri="{BB962C8B-B14F-4D97-AF65-F5344CB8AC3E}">
        <p14:creationId xmlns:p14="http://schemas.microsoft.com/office/powerpoint/2010/main" val="50937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085F-E547-EC6A-D1BA-3A73DD36E8FB}"/>
              </a:ext>
            </a:extLst>
          </p:cNvPr>
          <p:cNvSpPr>
            <a:spLocks noGrp="1"/>
          </p:cNvSpPr>
          <p:nvPr>
            <p:ph type="title"/>
          </p:nvPr>
        </p:nvSpPr>
        <p:spPr/>
        <p:txBody>
          <a:bodyPr/>
          <a:lstStyle/>
          <a:p>
            <a:r>
              <a:rPr lang="en-US" b="1" dirty="0"/>
              <a:t>Comparison to Search ?</a:t>
            </a:r>
            <a:endParaRPr lang="en-US" dirty="0"/>
          </a:p>
        </p:txBody>
      </p:sp>
      <p:sp>
        <p:nvSpPr>
          <p:cNvPr id="4" name="Content Placeholder 3"/>
          <p:cNvSpPr>
            <a:spLocks noGrp="1"/>
          </p:cNvSpPr>
          <p:nvPr>
            <p:ph sz="half" idx="1"/>
          </p:nvPr>
        </p:nvSpPr>
        <p:spPr/>
        <p:txBody>
          <a:bodyPr/>
          <a:lstStyle/>
          <a:p>
            <a:r>
              <a:rPr lang="en-US" dirty="0"/>
              <a:t>Is AI powered writing generation similar to Google search?</a:t>
            </a:r>
          </a:p>
          <a:p>
            <a:pPr marL="0" indent="0">
              <a:buNone/>
            </a:pPr>
            <a:endParaRPr lang="en-US" dirty="0"/>
          </a:p>
          <a:p>
            <a:pPr marL="914400" lvl="2" indent="0">
              <a:buNone/>
            </a:pPr>
            <a:r>
              <a:rPr lang="en-US" sz="3200" dirty="0"/>
              <a:t>input</a:t>
            </a:r>
            <a:r>
              <a:rPr lang="en-US" sz="3200" dirty="0">
                <a:sym typeface="Wingdings" panose="05000000000000000000" pitchFamily="2" charset="2"/>
              </a:rPr>
              <a:t></a:t>
            </a:r>
          </a:p>
          <a:p>
            <a:pPr marL="914400" lvl="2" indent="0">
              <a:buNone/>
            </a:pPr>
            <a:r>
              <a:rPr lang="en-US" sz="3200" dirty="0"/>
              <a:t>database matching</a:t>
            </a:r>
            <a:r>
              <a:rPr lang="en-US" sz="3200" dirty="0">
                <a:sym typeface="Wingdings" panose="05000000000000000000" pitchFamily="2" charset="2"/>
              </a:rPr>
              <a:t></a:t>
            </a:r>
          </a:p>
          <a:p>
            <a:pPr marL="914400" lvl="2" indent="0">
              <a:buNone/>
            </a:pPr>
            <a:r>
              <a:rPr lang="en-US" sz="3200" dirty="0"/>
              <a:t>output.</a:t>
            </a:r>
          </a:p>
          <a:p>
            <a:r>
              <a:rPr lang="en-US" dirty="0"/>
              <a:t>No sentience.</a:t>
            </a:r>
          </a:p>
        </p:txBody>
      </p:sp>
      <p:pic>
        <p:nvPicPr>
          <p:cNvPr id="5" name="Picture 2">
            <a:extLst>
              <a:ext uri="{FF2B5EF4-FFF2-40B4-BE49-F238E27FC236}">
                <a16:creationId xmlns:a16="http://schemas.microsoft.com/office/drawing/2014/main" id="{6C574A41-8314-6887-3A01-16C8B761DA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7211" y="6576059"/>
            <a:ext cx="717578" cy="251063"/>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8"/>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764464" y="2231366"/>
            <a:ext cx="4589336" cy="2570028"/>
          </a:xfrm>
        </p:spPr>
      </p:pic>
    </p:spTree>
    <p:extLst>
      <p:ext uri="{BB962C8B-B14F-4D97-AF65-F5344CB8AC3E}">
        <p14:creationId xmlns:p14="http://schemas.microsoft.com/office/powerpoint/2010/main" val="109099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 calcmode="lin" valueType="num">
                                      <p:cBhvr additive="base">
                                        <p:cTn id="12"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 calcmode="lin" valueType="num">
                                      <p:cBhvr additive="base">
                                        <p:cTn id="18"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 calcmode="lin" valueType="num">
                                      <p:cBhvr additive="base">
                                        <p:cTn id="24"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CD0B1-E82A-2869-E2F6-940783CDB18A}"/>
              </a:ext>
            </a:extLst>
          </p:cNvPr>
          <p:cNvSpPr>
            <a:spLocks noGrp="1"/>
          </p:cNvSpPr>
          <p:nvPr>
            <p:ph type="title"/>
          </p:nvPr>
        </p:nvSpPr>
        <p:spPr>
          <a:xfrm>
            <a:off x="839788" y="457200"/>
            <a:ext cx="8259107" cy="1100970"/>
          </a:xfrm>
        </p:spPr>
        <p:txBody>
          <a:bodyPr>
            <a:normAutofit fontScale="90000"/>
          </a:bodyPr>
          <a:lstStyle/>
          <a:p>
            <a:r>
              <a:rPr lang="en-US" b="1" dirty="0"/>
              <a:t>Who was Alan Turing and why are we referencing him? </a:t>
            </a:r>
            <a:br>
              <a:rPr lang="en-US" b="1" dirty="0"/>
            </a:br>
            <a:endParaRPr lang="en-US" dirty="0"/>
          </a:p>
        </p:txBody>
      </p:sp>
      <p:sp>
        <p:nvSpPr>
          <p:cNvPr id="4" name="Text Placeholder 3">
            <a:extLst>
              <a:ext uri="{FF2B5EF4-FFF2-40B4-BE49-F238E27FC236}">
                <a16:creationId xmlns:a16="http://schemas.microsoft.com/office/drawing/2014/main" id="{FF48A185-68C3-5118-8454-EB3388A494D9}"/>
              </a:ext>
            </a:extLst>
          </p:cNvPr>
          <p:cNvSpPr>
            <a:spLocks noGrp="1"/>
          </p:cNvSpPr>
          <p:nvPr>
            <p:ph type="body" sz="half" idx="2"/>
          </p:nvPr>
        </p:nvSpPr>
        <p:spPr>
          <a:xfrm>
            <a:off x="1040922" y="1182147"/>
            <a:ext cx="7628496" cy="4333008"/>
          </a:xfrm>
        </p:spPr>
        <p:txBody>
          <a:bodyPr>
            <a:normAutofit/>
          </a:bodyPr>
          <a:lstStyle/>
          <a:p>
            <a:pPr marL="285750" indent="-285750">
              <a:buFont typeface="Arial" panose="020B0604020202020204" pitchFamily="34" charset="0"/>
              <a:buChar char="•"/>
            </a:pPr>
            <a:r>
              <a:rPr lang="da-DK" sz="2400" dirty="0"/>
              <a:t>Lived 23 June 1912 – 7 June 1954</a:t>
            </a:r>
          </a:p>
          <a:p>
            <a:pPr marL="285750" indent="-285750">
              <a:buFont typeface="Arial" panose="020B0604020202020204" pitchFamily="34" charset="0"/>
              <a:buChar char="•"/>
            </a:pPr>
            <a:r>
              <a:rPr lang="da-DK" sz="2400" dirty="0"/>
              <a:t>Mathematics at Cambridge (1934)</a:t>
            </a:r>
          </a:p>
          <a:p>
            <a:pPr marL="285750" indent="-285750">
              <a:buFont typeface="Arial" panose="020B0604020202020204" pitchFamily="34" charset="0"/>
              <a:buChar char="•"/>
            </a:pPr>
            <a:r>
              <a:rPr lang="da-DK" sz="2400" dirty="0"/>
              <a:t>Ph.D. Mathematics Princeton (1938)</a:t>
            </a:r>
          </a:p>
          <a:p>
            <a:pPr marL="285750" indent="-285750">
              <a:buFont typeface="Arial" panose="020B0604020202020204" pitchFamily="34" charset="0"/>
              <a:buChar char="•"/>
            </a:pPr>
            <a:r>
              <a:rPr lang="da-DK" sz="2400" dirty="0"/>
              <a:t>Worked in mathematics, computer science, logic, cryptography, philosophy, theoretical biology. </a:t>
            </a:r>
          </a:p>
          <a:p>
            <a:pPr marL="285750" indent="-285750">
              <a:buFont typeface="Arial" panose="020B0604020202020204" pitchFamily="34" charset="0"/>
              <a:buChar char="•"/>
            </a:pPr>
            <a:r>
              <a:rPr lang="da-DK" sz="2400" dirty="0"/>
              <a:t>Was persecuted for being homosexual, and died of likely suicide. </a:t>
            </a:r>
          </a:p>
          <a:p>
            <a:pPr marL="285750" indent="-285750">
              <a:buFont typeface="Arial" panose="020B0604020202020204" pitchFamily="34" charset="0"/>
              <a:buChar char="•"/>
            </a:pPr>
            <a:r>
              <a:rPr lang="da-DK" sz="2400" dirty="0"/>
              <a:t>Received posthumous apology (2009) and pardon (2013) in the UK. </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endParaRPr lang="da-DK" dirty="0"/>
          </a:p>
        </p:txBody>
      </p:sp>
      <p:pic>
        <p:nvPicPr>
          <p:cNvPr id="5" name="Picture 2">
            <a:extLst>
              <a:ext uri="{FF2B5EF4-FFF2-40B4-BE49-F238E27FC236}">
                <a16:creationId xmlns:a16="http://schemas.microsoft.com/office/drawing/2014/main" id="{6C574A41-8314-6887-3A01-16C8B761DA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7211" y="6576059"/>
            <a:ext cx="717578" cy="25106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lan Turing Aged 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6519" y="1389973"/>
            <a:ext cx="2364285" cy="321893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76519" y="4764720"/>
            <a:ext cx="2328686" cy="446276"/>
          </a:xfrm>
          <a:prstGeom prst="rect">
            <a:avLst/>
          </a:prstGeom>
          <a:noFill/>
        </p:spPr>
        <p:txBody>
          <a:bodyPr wrap="square" rtlCol="0">
            <a:spAutoFit/>
          </a:bodyPr>
          <a:lstStyle/>
          <a:p>
            <a:pPr algn="ctr"/>
            <a:r>
              <a:rPr lang="en-US" sz="1200" dirty="0"/>
              <a:t>Alan Turing aged 16 around 1928. </a:t>
            </a:r>
            <a:r>
              <a:rPr lang="en-US" sz="1100" dirty="0"/>
              <a:t>Image credit Wikimedia Commons.</a:t>
            </a:r>
          </a:p>
        </p:txBody>
      </p:sp>
    </p:spTree>
    <p:extLst>
      <p:ext uri="{BB962C8B-B14F-4D97-AF65-F5344CB8AC3E}">
        <p14:creationId xmlns:p14="http://schemas.microsoft.com/office/powerpoint/2010/main" val="365745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E9AAB-8CD6-E101-8000-C4B9809A7CBC}"/>
              </a:ext>
            </a:extLst>
          </p:cNvPr>
          <p:cNvSpPr>
            <a:spLocks noGrp="1"/>
          </p:cNvSpPr>
          <p:nvPr>
            <p:ph type="title"/>
          </p:nvPr>
        </p:nvSpPr>
        <p:spPr/>
        <p:txBody>
          <a:bodyPr/>
          <a:lstStyle/>
          <a:p>
            <a:r>
              <a:rPr lang="en-US" dirty="0"/>
              <a:t>AI Bias &amp; </a:t>
            </a:r>
            <a:br>
              <a:rPr lang="en-US" dirty="0"/>
            </a:br>
            <a:r>
              <a:rPr lang="en-US" dirty="0"/>
              <a:t>Hate Speech</a:t>
            </a:r>
            <a:br>
              <a:rPr lang="en-US" dirty="0"/>
            </a:br>
            <a:endParaRPr lang="en-US" dirty="0"/>
          </a:p>
        </p:txBody>
      </p:sp>
      <p:pic>
        <p:nvPicPr>
          <p:cNvPr id="6" name="Picture Placeholder 5" descr="Logo for article about GPT-4Chan">
            <a:extLst>
              <a:ext uri="{FF2B5EF4-FFF2-40B4-BE49-F238E27FC236}">
                <a16:creationId xmlns:a16="http://schemas.microsoft.com/office/drawing/2014/main" id="{806298C4-9E9D-C162-8317-4D0E575B4FBC}"/>
              </a:ext>
            </a:extLst>
          </p:cNvPr>
          <p:cNvPicPr>
            <a:picLocks noGrp="1" noChangeAspect="1"/>
          </p:cNvPicPr>
          <p:nvPr>
            <p:ph type="pic" idx="1"/>
          </p:nvPr>
        </p:nvPicPr>
        <p:blipFill rotWithShape="1">
          <a:blip r:embed="rId3"/>
          <a:srcRect l="1026" t="1" r="2193" b="-1557"/>
          <a:stretch/>
        </p:blipFill>
        <p:spPr>
          <a:xfrm>
            <a:off x="5193796" y="1196842"/>
            <a:ext cx="6158416" cy="4856717"/>
          </a:xfrm>
        </p:spPr>
      </p:pic>
      <p:sp>
        <p:nvSpPr>
          <p:cNvPr id="4" name="Text Placeholder 3">
            <a:extLst>
              <a:ext uri="{FF2B5EF4-FFF2-40B4-BE49-F238E27FC236}">
                <a16:creationId xmlns:a16="http://schemas.microsoft.com/office/drawing/2014/main" id="{446CE066-1329-A9C1-BEC9-D4C5B172DB72}"/>
              </a:ext>
            </a:extLst>
          </p:cNvPr>
          <p:cNvSpPr>
            <a:spLocks noGrp="1"/>
          </p:cNvSpPr>
          <p:nvPr>
            <p:ph type="body" sz="half" idx="2"/>
          </p:nvPr>
        </p:nvSpPr>
        <p:spPr/>
        <p:txBody>
          <a:bodyPr/>
          <a:lstStyle/>
          <a:p>
            <a:pPr marL="342900" indent="-342900">
              <a:buFont typeface="Arial" panose="020B0604020202020204" pitchFamily="34" charset="0"/>
              <a:buChar char="•"/>
            </a:pPr>
            <a:r>
              <a:rPr lang="en-US" sz="2000" dirty="0"/>
              <a:t>AI is trained on massive material pulled at random from the internet. Any biases found within the training data will also be reproduced in the actual output</a:t>
            </a:r>
          </a:p>
          <a:p>
            <a:pPr marL="342900" indent="-342900">
              <a:buFont typeface="Arial" panose="020B0604020202020204" pitchFamily="34" charset="0"/>
              <a:buChar char="•"/>
            </a:pPr>
            <a:r>
              <a:rPr lang="en-US" sz="2000" dirty="0"/>
              <a:t>Racism, sexism, hate speech, etc. are all included within the training data</a:t>
            </a:r>
          </a:p>
          <a:p>
            <a:pPr marL="342900" indent="-342900">
              <a:buFont typeface="Arial" panose="020B0604020202020204" pitchFamily="34" charset="0"/>
              <a:buChar char="•"/>
            </a:pPr>
            <a:r>
              <a:rPr lang="en-US" sz="2000" dirty="0"/>
              <a:t>Users need to be aware of this and not trust an output at face value</a:t>
            </a:r>
          </a:p>
          <a:p>
            <a:endParaRPr lang="en-US" dirty="0"/>
          </a:p>
        </p:txBody>
      </p:sp>
      <p:pic>
        <p:nvPicPr>
          <p:cNvPr id="8" name="Picture 2">
            <a:extLst>
              <a:ext uri="{FF2B5EF4-FFF2-40B4-BE49-F238E27FC236}">
                <a16:creationId xmlns:a16="http://schemas.microsoft.com/office/drawing/2014/main" id="{6C574A41-8314-6887-3A01-16C8B761DA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7211" y="6576059"/>
            <a:ext cx="717578" cy="251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999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49220-DFC4-E001-1F63-659AA4AA52B7}"/>
              </a:ext>
            </a:extLst>
          </p:cNvPr>
          <p:cNvSpPr>
            <a:spLocks noGrp="1"/>
          </p:cNvSpPr>
          <p:nvPr>
            <p:ph type="title"/>
          </p:nvPr>
        </p:nvSpPr>
        <p:spPr/>
        <p:txBody>
          <a:bodyPr/>
          <a:lstStyle/>
          <a:p>
            <a:pPr algn="ctr"/>
            <a:r>
              <a:rPr lang="en-US" dirty="0"/>
              <a:t>Next Steps</a:t>
            </a:r>
          </a:p>
        </p:txBody>
      </p:sp>
      <p:sp>
        <p:nvSpPr>
          <p:cNvPr id="3" name="Content Placeholder 2">
            <a:extLst>
              <a:ext uri="{FF2B5EF4-FFF2-40B4-BE49-F238E27FC236}">
                <a16:creationId xmlns:a16="http://schemas.microsoft.com/office/drawing/2014/main" id="{090E4234-7EE2-DAFA-326E-1B5A44E88B2D}"/>
              </a:ext>
            </a:extLst>
          </p:cNvPr>
          <p:cNvSpPr>
            <a:spLocks noGrp="1"/>
          </p:cNvSpPr>
          <p:nvPr>
            <p:ph sz="half" idx="1"/>
          </p:nvPr>
        </p:nvSpPr>
        <p:spPr/>
        <p:txBody>
          <a:bodyPr>
            <a:normAutofit fontScale="25000" lnSpcReduction="20000"/>
          </a:bodyPr>
          <a:lstStyle/>
          <a:p>
            <a:pPr marL="0" indent="0">
              <a:buNone/>
            </a:pPr>
            <a:r>
              <a:rPr lang="en-US" sz="6400" b="1" dirty="0"/>
              <a:t>Academic Outreach:  Planning for Future Disruptions: Resilient Teaching Beyond the Pandemic </a:t>
            </a:r>
          </a:p>
          <a:p>
            <a:r>
              <a:rPr lang="en-US" sz="6400" b="1" dirty="0"/>
              <a:t>10/17/22 @ 10:00 a.m.  </a:t>
            </a:r>
          </a:p>
          <a:p>
            <a:pPr marL="0" indent="0">
              <a:buNone/>
            </a:pPr>
            <a:r>
              <a:rPr lang="en-US" sz="6400" b="1" dirty="0"/>
              <a:t>Lamar Hall Conference Room 323 </a:t>
            </a:r>
            <a:endParaRPr lang="en-US" sz="6400" dirty="0"/>
          </a:p>
          <a:p>
            <a:r>
              <a:rPr lang="en-US" sz="6400" dirty="0"/>
              <a:t>This workshop will serve as a launching pad to a learning community on the subject of planning for future disruptions in higher education, with a focus on how AI text and image generators will impact how students learn and how faculty teach. Members of this learning community will be introduced to GPT-3, </a:t>
            </a:r>
            <a:r>
              <a:rPr lang="en-US" sz="6400" dirty="0" err="1"/>
              <a:t>OpenAI’s</a:t>
            </a:r>
            <a:r>
              <a:rPr lang="en-US" sz="6400" dirty="0"/>
              <a:t> language generator, and </a:t>
            </a:r>
            <a:r>
              <a:rPr lang="en-US" sz="6400" dirty="0" err="1"/>
              <a:t>OpenAI’s</a:t>
            </a:r>
            <a:r>
              <a:rPr lang="en-US" sz="6400" dirty="0"/>
              <a:t> image generator, DALL-E. Microsoft now exclusively hosts and licenses all GPT-3 powered apps and many of these are geared toward writing short and even long form essay responses. After the workshop concludes, members of the learning community will be invited to participate virtually in a Blackboard community, where they can receive and share resources and continue a discussion about how these recent advances will disrupt higher education.</a:t>
            </a:r>
          </a:p>
          <a:p>
            <a:endParaRPr lang="en-US" dirty="0"/>
          </a:p>
        </p:txBody>
      </p:sp>
      <p:sp>
        <p:nvSpPr>
          <p:cNvPr id="4" name="Content Placeholder 3">
            <a:extLst>
              <a:ext uri="{FF2B5EF4-FFF2-40B4-BE49-F238E27FC236}">
                <a16:creationId xmlns:a16="http://schemas.microsoft.com/office/drawing/2014/main" id="{09D8D4A8-DE3D-0B5E-688A-93F21394552C}"/>
              </a:ext>
            </a:extLst>
          </p:cNvPr>
          <p:cNvSpPr>
            <a:spLocks noGrp="1"/>
          </p:cNvSpPr>
          <p:nvPr>
            <p:ph sz="half" idx="2"/>
          </p:nvPr>
        </p:nvSpPr>
        <p:spPr/>
        <p:txBody>
          <a:bodyPr>
            <a:normAutofit fontScale="25000" lnSpcReduction="20000"/>
          </a:bodyPr>
          <a:lstStyle/>
          <a:p>
            <a:pPr marL="0" indent="0">
              <a:buNone/>
            </a:pPr>
            <a:r>
              <a:rPr lang="en-US" sz="6400" b="1" dirty="0"/>
              <a:t>CETL: AI and Data Science Developments and Their Impact on Higher Ed</a:t>
            </a:r>
          </a:p>
          <a:p>
            <a:r>
              <a:rPr lang="en-US" sz="6400" b="1" dirty="0"/>
              <a:t>10/28/22 @ 12:00 p.m. </a:t>
            </a:r>
          </a:p>
          <a:p>
            <a:pPr marL="0" indent="0">
              <a:buNone/>
            </a:pPr>
            <a:r>
              <a:rPr lang="en-US" sz="6400" b="1" dirty="0"/>
              <a:t>Johnson Commons East Ballroom</a:t>
            </a:r>
            <a:endParaRPr lang="en-US" sz="6400" dirty="0"/>
          </a:p>
          <a:p>
            <a:r>
              <a:rPr lang="en-US" sz="6400" dirty="0"/>
              <a:t>Most every field of intellectual inquiry is today engaging Artificial Intelligence and Data Science, and asking how we can prepare our graduates to work alongside AI in their careers.  On our campus, and in our region, curiosity about AI and its impact on higher education are at an all time high. In this session we will look briefly at how we arrived at this moment in AI history, highlight local and regional developments in AI, and examine plans for undergraduate education. We will also identify professional development and research funding opportunities.</a:t>
            </a:r>
          </a:p>
          <a:p>
            <a:endParaRPr lang="en-US" dirty="0"/>
          </a:p>
        </p:txBody>
      </p:sp>
      <p:pic>
        <p:nvPicPr>
          <p:cNvPr id="6" name="Picture 2">
            <a:extLst>
              <a:ext uri="{FF2B5EF4-FFF2-40B4-BE49-F238E27FC236}">
                <a16:creationId xmlns:a16="http://schemas.microsoft.com/office/drawing/2014/main" id="{6C574A41-8314-6887-3A01-16C8B761DA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7211" y="6576059"/>
            <a:ext cx="717578" cy="251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59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33003-5E62-4BFF-18EF-D9DCEE4F785E}"/>
              </a:ext>
            </a:extLst>
          </p:cNvPr>
          <p:cNvSpPr>
            <a:spLocks noGrp="1"/>
          </p:cNvSpPr>
          <p:nvPr>
            <p:ph type="title"/>
          </p:nvPr>
        </p:nvSpPr>
        <p:spPr/>
        <p:txBody>
          <a:bodyPr/>
          <a:lstStyle/>
          <a:p>
            <a:pPr algn="ctr"/>
            <a:r>
              <a:rPr lang="en-US" dirty="0"/>
              <a:t>How your handout was generated </a:t>
            </a:r>
          </a:p>
        </p:txBody>
      </p:sp>
      <p:pic>
        <p:nvPicPr>
          <p:cNvPr id="6" name="Picture 5">
            <a:hlinkClick r:id="rId2"/>
            <a:extLst>
              <a:ext uri="{FF2B5EF4-FFF2-40B4-BE49-F238E27FC236}">
                <a16:creationId xmlns:a16="http://schemas.microsoft.com/office/drawing/2014/main" id="{37635E47-0C05-BF0E-0B55-7C601D9089E1}"/>
              </a:ext>
            </a:extLst>
          </p:cNvPr>
          <p:cNvPicPr>
            <a:picLocks noChangeAspect="1"/>
          </p:cNvPicPr>
          <p:nvPr/>
        </p:nvPicPr>
        <p:blipFill>
          <a:blip r:embed="rId3"/>
          <a:stretch>
            <a:fillRect/>
          </a:stretch>
        </p:blipFill>
        <p:spPr>
          <a:xfrm>
            <a:off x="330200" y="1337760"/>
            <a:ext cx="5765800" cy="5270500"/>
          </a:xfrm>
          <a:prstGeom prst="rect">
            <a:avLst/>
          </a:prstGeom>
        </p:spPr>
      </p:pic>
      <p:pic>
        <p:nvPicPr>
          <p:cNvPr id="8" name="Picture 7">
            <a:hlinkClick r:id="rId4"/>
            <a:extLst>
              <a:ext uri="{FF2B5EF4-FFF2-40B4-BE49-F238E27FC236}">
                <a16:creationId xmlns:a16="http://schemas.microsoft.com/office/drawing/2014/main" id="{29027226-52BC-D324-9373-4945962048C7}"/>
              </a:ext>
            </a:extLst>
          </p:cNvPr>
          <p:cNvPicPr>
            <a:picLocks noChangeAspect="1"/>
          </p:cNvPicPr>
          <p:nvPr/>
        </p:nvPicPr>
        <p:blipFill>
          <a:blip r:embed="rId5"/>
          <a:stretch>
            <a:fillRect/>
          </a:stretch>
        </p:blipFill>
        <p:spPr>
          <a:xfrm>
            <a:off x="5651500" y="1812092"/>
            <a:ext cx="6210300" cy="4896316"/>
          </a:xfrm>
          <a:prstGeom prst="rect">
            <a:avLst/>
          </a:prstGeom>
        </p:spPr>
      </p:pic>
    </p:spTree>
    <p:extLst>
      <p:ext uri="{BB962C8B-B14F-4D97-AF65-F5344CB8AC3E}">
        <p14:creationId xmlns:p14="http://schemas.microsoft.com/office/powerpoint/2010/main" val="320719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21494"/>
          </a:xfrm>
        </p:spPr>
        <p:txBody>
          <a:bodyPr>
            <a:normAutofit/>
          </a:bodyPr>
          <a:lstStyle/>
          <a:p>
            <a:pPr algn="ctr"/>
            <a:r>
              <a:rPr lang="en-US" sz="3200" dirty="0"/>
              <a:t>References</a:t>
            </a:r>
          </a:p>
        </p:txBody>
      </p:sp>
      <p:sp>
        <p:nvSpPr>
          <p:cNvPr id="3" name="Content Placeholder 2"/>
          <p:cNvSpPr>
            <a:spLocks noGrp="1"/>
          </p:cNvSpPr>
          <p:nvPr>
            <p:ph idx="1"/>
          </p:nvPr>
        </p:nvSpPr>
        <p:spPr>
          <a:xfrm>
            <a:off x="838200" y="1193230"/>
            <a:ext cx="10515600" cy="4983733"/>
          </a:xfrm>
        </p:spPr>
        <p:txBody>
          <a:bodyPr/>
          <a:lstStyle/>
          <a:p>
            <a:pPr marL="458788" indent="-458788">
              <a:buNone/>
            </a:pPr>
            <a:r>
              <a:rPr lang="en-US" dirty="0"/>
              <a:t>Wooldridge, Michael. </a:t>
            </a:r>
            <a:r>
              <a:rPr lang="en-US" i="1" dirty="0"/>
              <a:t>A Brief History of Artificial Intelligence: What It Is, Where We Are, and Where We Are Going.</a:t>
            </a:r>
            <a:r>
              <a:rPr lang="en-US" dirty="0"/>
              <a:t> New York: Flatiron Books, 2021.</a:t>
            </a:r>
          </a:p>
          <a:p>
            <a:pPr marL="0" indent="0">
              <a:buNone/>
            </a:pPr>
            <a:endParaRPr lang="en-US" dirty="0"/>
          </a:p>
        </p:txBody>
      </p:sp>
    </p:spTree>
    <p:extLst>
      <p:ext uri="{BB962C8B-B14F-4D97-AF65-F5344CB8AC3E}">
        <p14:creationId xmlns:p14="http://schemas.microsoft.com/office/powerpoint/2010/main" val="1907768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Turing Test, a.k.a., The Imitation Game</a:t>
            </a:r>
          </a:p>
        </p:txBody>
      </p:sp>
      <p:pic>
        <p:nvPicPr>
          <p:cNvPr id="5" name="Picture 4" descr="https://upload.wikimedia.org/wikipedia/commons/thumb/5/55/Turing_test_diagram.png/180px-Turing_test_diagr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2387" y="2057400"/>
            <a:ext cx="3430414" cy="261092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989162" y="2817810"/>
            <a:ext cx="4548996" cy="1477328"/>
          </a:xfrm>
          <a:prstGeom prst="rect">
            <a:avLst/>
          </a:prstGeom>
        </p:spPr>
        <p:txBody>
          <a:bodyPr wrap="square">
            <a:spAutoFit/>
          </a:bodyPr>
          <a:lstStyle/>
          <a:p>
            <a:pPr marL="285750" indent="-285750">
              <a:buFont typeface="Arial" panose="020B0604020202020204" pitchFamily="34" charset="0"/>
              <a:buChar char="•"/>
            </a:pPr>
            <a:r>
              <a:rPr lang="da-DK" dirty="0"/>
              <a:t>"Computer Machinery and Intelligence."</a:t>
            </a:r>
            <a:br>
              <a:rPr lang="da-DK" dirty="0"/>
            </a:br>
            <a:r>
              <a:rPr lang="da-DK" dirty="0"/>
              <a:t> </a:t>
            </a:r>
          </a:p>
          <a:p>
            <a:pPr marL="285750" indent="-285750">
              <a:buFont typeface="Arial" panose="020B0604020202020204" pitchFamily="34" charset="0"/>
              <a:buChar char="•"/>
            </a:pPr>
            <a:r>
              <a:rPr lang="da-DK" dirty="0"/>
              <a:t>"The Imitation Game."</a:t>
            </a:r>
            <a:br>
              <a:rPr lang="da-DK" dirty="0"/>
            </a:br>
            <a:endParaRPr lang="da-DK" dirty="0"/>
          </a:p>
          <a:p>
            <a:pPr marL="285750" indent="-285750">
              <a:buFont typeface="Arial" panose="020B0604020202020204" pitchFamily="34" charset="0"/>
              <a:buChar char="•"/>
            </a:pPr>
            <a:r>
              <a:rPr lang="da-DK" dirty="0"/>
              <a:t>Are you playing?</a:t>
            </a:r>
          </a:p>
        </p:txBody>
      </p:sp>
      <p:sp>
        <p:nvSpPr>
          <p:cNvPr id="7" name="TextBox 6"/>
          <p:cNvSpPr txBox="1"/>
          <p:nvPr/>
        </p:nvSpPr>
        <p:spPr>
          <a:xfrm>
            <a:off x="7216303" y="5072333"/>
            <a:ext cx="3036498" cy="584775"/>
          </a:xfrm>
          <a:prstGeom prst="rect">
            <a:avLst/>
          </a:prstGeom>
          <a:noFill/>
        </p:spPr>
        <p:txBody>
          <a:bodyPr wrap="square" rtlCol="0">
            <a:spAutoFit/>
          </a:bodyPr>
          <a:lstStyle/>
          <a:p>
            <a:pPr algn="ctr"/>
            <a:r>
              <a:rPr lang="en-US" dirty="0"/>
              <a:t>The Imitation Game. </a:t>
            </a:r>
            <a:br>
              <a:rPr lang="en-US" dirty="0"/>
            </a:br>
            <a:r>
              <a:rPr lang="en-US" sz="1400" dirty="0"/>
              <a:t>Image Credit: Wikimedia Commons</a:t>
            </a:r>
          </a:p>
        </p:txBody>
      </p:sp>
      <p:pic>
        <p:nvPicPr>
          <p:cNvPr id="8" name="Picture 2">
            <a:extLst>
              <a:ext uri="{FF2B5EF4-FFF2-40B4-BE49-F238E27FC236}">
                <a16:creationId xmlns:a16="http://schemas.microsoft.com/office/drawing/2014/main" id="{6C574A41-8314-6887-3A01-16C8B761DA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7211" y="6576059"/>
            <a:ext cx="717578" cy="251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04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22413-0F8E-D7A5-9A5F-FF4CB3AB1189}"/>
              </a:ext>
            </a:extLst>
          </p:cNvPr>
          <p:cNvSpPr>
            <a:spLocks noGrp="1"/>
          </p:cNvSpPr>
          <p:nvPr>
            <p:ph type="title"/>
          </p:nvPr>
        </p:nvSpPr>
        <p:spPr>
          <a:xfrm>
            <a:off x="839788" y="457200"/>
            <a:ext cx="10352131" cy="1401097"/>
          </a:xfrm>
        </p:spPr>
        <p:txBody>
          <a:bodyPr/>
          <a:lstStyle/>
          <a:p>
            <a:r>
              <a:rPr lang="en-US" b="1" dirty="0"/>
              <a:t>What is Artificial Intelligence?</a:t>
            </a:r>
            <a:br>
              <a:rPr lang="en-US" b="1" dirty="0"/>
            </a:br>
            <a:endParaRPr lang="en-US" dirty="0"/>
          </a:p>
        </p:txBody>
      </p:sp>
      <p:sp>
        <p:nvSpPr>
          <p:cNvPr id="4" name="Text Placeholder 3">
            <a:extLst>
              <a:ext uri="{FF2B5EF4-FFF2-40B4-BE49-F238E27FC236}">
                <a16:creationId xmlns:a16="http://schemas.microsoft.com/office/drawing/2014/main" id="{D0553966-4A9C-3269-D806-984EB4E6A11E}"/>
              </a:ext>
            </a:extLst>
          </p:cNvPr>
          <p:cNvSpPr>
            <a:spLocks noGrp="1"/>
          </p:cNvSpPr>
          <p:nvPr>
            <p:ph type="body" sz="half" idx="2"/>
          </p:nvPr>
        </p:nvSpPr>
        <p:spPr>
          <a:xfrm>
            <a:off x="839788" y="1726289"/>
            <a:ext cx="4498996" cy="4519236"/>
          </a:xfrm>
        </p:spPr>
        <p:txBody>
          <a:bodyPr>
            <a:normAutofit/>
          </a:bodyPr>
          <a:lstStyle/>
          <a:p>
            <a:pPr marL="285750" indent="-285750">
              <a:buFont typeface="Arial" panose="020B0604020202020204" pitchFamily="34" charset="0"/>
              <a:buChar char="•"/>
            </a:pPr>
            <a:r>
              <a:rPr lang="en-US" dirty="0"/>
              <a:t>The field of artificial intelligence is poorly named. </a:t>
            </a:r>
          </a:p>
          <a:p>
            <a:pPr marL="285750" indent="-285750">
              <a:buFont typeface="Arial" panose="020B0604020202020204" pitchFamily="34" charset="0"/>
              <a:buChar char="•"/>
            </a:pPr>
            <a:r>
              <a:rPr lang="en-US" dirty="0"/>
              <a:t>“getting machines to do specific tasks that currently require human brains” </a:t>
            </a:r>
            <a:br>
              <a:rPr lang="en-US" dirty="0"/>
            </a:br>
            <a:r>
              <a:rPr lang="en-US" dirty="0"/>
              <a:t>–AI Researcher Michael Wooldridge </a:t>
            </a:r>
          </a:p>
          <a:p>
            <a:pPr marL="285750" indent="-285750">
              <a:buFont typeface="Arial" panose="020B0604020202020204" pitchFamily="34" charset="0"/>
              <a:buChar char="•"/>
            </a:pPr>
            <a:r>
              <a:rPr lang="en-US" dirty="0"/>
              <a:t>Interdisciplinary</a:t>
            </a:r>
          </a:p>
          <a:p>
            <a:pPr marL="742950" lvl="1" indent="-285750">
              <a:buFont typeface="Arial" panose="020B0604020202020204" pitchFamily="34" charset="0"/>
              <a:buChar char="•"/>
            </a:pPr>
            <a:r>
              <a:rPr lang="en-US" dirty="0"/>
              <a:t>philosophy</a:t>
            </a:r>
          </a:p>
          <a:p>
            <a:pPr marL="742950" lvl="1" indent="-285750">
              <a:buFont typeface="Arial" panose="020B0604020202020204" pitchFamily="34" charset="0"/>
              <a:buChar char="•"/>
            </a:pPr>
            <a:r>
              <a:rPr lang="en-US" dirty="0"/>
              <a:t>psychology</a:t>
            </a:r>
          </a:p>
          <a:p>
            <a:pPr marL="742950" lvl="1" indent="-285750">
              <a:buFont typeface="Arial" panose="020B0604020202020204" pitchFamily="34" charset="0"/>
              <a:buChar char="•"/>
            </a:pPr>
            <a:r>
              <a:rPr lang="en-US" dirty="0"/>
              <a:t>cognitive science</a:t>
            </a:r>
          </a:p>
          <a:p>
            <a:pPr marL="742950" lvl="1" indent="-285750">
              <a:buFont typeface="Arial" panose="020B0604020202020204" pitchFamily="34" charset="0"/>
              <a:buChar char="•"/>
            </a:pPr>
            <a:r>
              <a:rPr lang="en-US" dirty="0"/>
              <a:t>neuroscience</a:t>
            </a:r>
          </a:p>
          <a:p>
            <a:pPr marL="742950" lvl="1" indent="-285750">
              <a:buFont typeface="Arial" panose="020B0604020202020204" pitchFamily="34" charset="0"/>
              <a:buChar char="•"/>
            </a:pPr>
            <a:r>
              <a:rPr lang="en-US" dirty="0"/>
              <a:t>logic</a:t>
            </a:r>
          </a:p>
          <a:p>
            <a:pPr marL="742950" lvl="1" indent="-285750">
              <a:buFont typeface="Arial" panose="020B0604020202020204" pitchFamily="34" charset="0"/>
              <a:buChar char="•"/>
            </a:pPr>
            <a:r>
              <a:rPr lang="en-US" dirty="0"/>
              <a:t>statistics</a:t>
            </a:r>
          </a:p>
          <a:p>
            <a:pPr marL="742950" lvl="1" indent="-285750">
              <a:buFont typeface="Arial" panose="020B0604020202020204" pitchFamily="34" charset="0"/>
              <a:buChar char="•"/>
            </a:pPr>
            <a:r>
              <a:rPr lang="en-US" dirty="0"/>
              <a:t>economics</a:t>
            </a:r>
          </a:p>
          <a:p>
            <a:pPr marL="742950" lvl="1" indent="-285750">
              <a:buFont typeface="Arial" panose="020B0604020202020204" pitchFamily="34" charset="0"/>
              <a:buChar char="•"/>
            </a:pPr>
            <a:r>
              <a:rPr lang="en-US" dirty="0"/>
              <a:t>robotics</a:t>
            </a:r>
          </a:p>
          <a:p>
            <a:pPr marL="742950" lvl="1" indent="-285750">
              <a:buFont typeface="Arial" panose="020B0604020202020204" pitchFamily="34" charset="0"/>
              <a:buChar char="•"/>
            </a:pPr>
            <a:r>
              <a:rPr lang="en-US" dirty="0"/>
              <a:t>linguistics</a:t>
            </a:r>
          </a:p>
          <a:p>
            <a:pPr marL="285750" indent="-285750">
              <a:buFont typeface="Arial" panose="020B0604020202020204" pitchFamily="34" charset="0"/>
              <a:buChar char="•"/>
            </a:pPr>
            <a:r>
              <a:rPr lang="en-US" dirty="0"/>
              <a:t>Home </a:t>
            </a:r>
            <a:r>
              <a:rPr lang="en-US" dirty="0">
                <a:sym typeface="Wingdings" panose="05000000000000000000" pitchFamily="2" charset="2"/>
              </a:rPr>
              <a:t> Computer Science</a:t>
            </a:r>
            <a:endParaRPr lang="en-US" dirty="0"/>
          </a:p>
          <a:p>
            <a:pPr marL="285750" indent="-285750">
              <a:buFont typeface="Arial" panose="020B0604020202020204" pitchFamily="34" charset="0"/>
              <a:buChar char="•"/>
            </a:pPr>
            <a:endParaRPr lang="en-US" dirty="0"/>
          </a:p>
        </p:txBody>
      </p:sp>
      <p:pic>
        <p:nvPicPr>
          <p:cNvPr id="5122" name="Picture 2" descr="Midjourney AI created art of a brutalist modern house flying in the clouds">
            <a:extLst>
              <a:ext uri="{FF2B5EF4-FFF2-40B4-BE49-F238E27FC236}">
                <a16:creationId xmlns:a16="http://schemas.microsoft.com/office/drawing/2014/main" id="{22209782-633B-09E4-C73A-F1EC9B25861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576831" y="2189797"/>
            <a:ext cx="6172200" cy="24688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6C574A41-8314-6887-3A01-16C8B761DA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7211" y="6576059"/>
            <a:ext cx="717578" cy="2510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216770" y="4851677"/>
            <a:ext cx="4733026" cy="276999"/>
          </a:xfrm>
          <a:prstGeom prst="rect">
            <a:avLst/>
          </a:prstGeom>
          <a:noFill/>
        </p:spPr>
        <p:txBody>
          <a:bodyPr wrap="square" rtlCol="0">
            <a:spAutoFit/>
          </a:bodyPr>
          <a:lstStyle/>
          <a:p>
            <a:pPr algn="ctr"/>
            <a:r>
              <a:rPr lang="en-US" sz="1200" dirty="0"/>
              <a:t>Image Credit: DALL·E 2</a:t>
            </a:r>
          </a:p>
        </p:txBody>
      </p:sp>
    </p:spTree>
    <p:extLst>
      <p:ext uri="{BB962C8B-B14F-4D97-AF65-F5344CB8AC3E}">
        <p14:creationId xmlns:p14="http://schemas.microsoft.com/office/powerpoint/2010/main" val="205658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 calcmode="lin" valueType="num">
                                      <p:cBhvr additive="base">
                                        <p:cTn id="4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anim calcmode="lin" valueType="num">
                                      <p:cBhvr additive="base">
                                        <p:cTn id="49"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9" end="9"/>
                                            </p:txEl>
                                          </p:spTgt>
                                        </p:tgtEl>
                                        <p:attrNameLst>
                                          <p:attrName>style.visibility</p:attrName>
                                        </p:attrNameLst>
                                      </p:cBhvr>
                                      <p:to>
                                        <p:strVal val="visible"/>
                                      </p:to>
                                    </p:set>
                                    <p:anim calcmode="lin" valueType="num">
                                      <p:cBhvr additive="base">
                                        <p:cTn id="55"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
                                            <p:txEl>
                                              <p:pRg st="10" end="10"/>
                                            </p:txEl>
                                          </p:spTgt>
                                        </p:tgtEl>
                                        <p:attrNameLst>
                                          <p:attrName>style.visibility</p:attrName>
                                        </p:attrNameLst>
                                      </p:cBhvr>
                                      <p:to>
                                        <p:strVal val="visible"/>
                                      </p:to>
                                    </p:set>
                                    <p:anim calcmode="lin" valueType="num">
                                      <p:cBhvr additive="base">
                                        <p:cTn id="61"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4">
                                            <p:txEl>
                                              <p:pRg st="11" end="11"/>
                                            </p:txEl>
                                          </p:spTgt>
                                        </p:tgtEl>
                                        <p:attrNameLst>
                                          <p:attrName>style.visibility</p:attrName>
                                        </p:attrNameLst>
                                      </p:cBhvr>
                                      <p:to>
                                        <p:strVal val="visible"/>
                                      </p:to>
                                    </p:set>
                                    <p:anim calcmode="lin" valueType="num">
                                      <p:cBhvr additive="base">
                                        <p:cTn id="67"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751E4-CA96-3636-7112-F4EA89012B77}"/>
              </a:ext>
            </a:extLst>
          </p:cNvPr>
          <p:cNvSpPr>
            <a:spLocks noGrp="1"/>
          </p:cNvSpPr>
          <p:nvPr>
            <p:ph type="title"/>
          </p:nvPr>
        </p:nvSpPr>
        <p:spPr/>
        <p:txBody>
          <a:bodyPr/>
          <a:lstStyle/>
          <a:p>
            <a:r>
              <a:rPr lang="en-US" b="1" dirty="0"/>
              <a:t>The Advent of Natural Language Processing</a:t>
            </a:r>
            <a:br>
              <a:rPr lang="en-US" b="1" dirty="0"/>
            </a:br>
            <a:endParaRPr lang="en-US" dirty="0"/>
          </a:p>
        </p:txBody>
      </p:sp>
      <p:sp>
        <p:nvSpPr>
          <p:cNvPr id="4" name="Text Placeholder 3">
            <a:extLst>
              <a:ext uri="{FF2B5EF4-FFF2-40B4-BE49-F238E27FC236}">
                <a16:creationId xmlns:a16="http://schemas.microsoft.com/office/drawing/2014/main" id="{5780E1B7-E906-9095-1FE7-6CB94697DF8C}"/>
              </a:ext>
            </a:extLst>
          </p:cNvPr>
          <p:cNvSpPr>
            <a:spLocks noGrp="1"/>
          </p:cNvSpPr>
          <p:nvPr>
            <p:ph type="body" sz="half" idx="2"/>
          </p:nvPr>
        </p:nvSpPr>
        <p:spPr>
          <a:xfrm>
            <a:off x="839787" y="2057400"/>
            <a:ext cx="3932237" cy="3811588"/>
          </a:xfrm>
        </p:spPr>
        <p:txBody>
          <a:bodyPr/>
          <a:lstStyle/>
          <a:p>
            <a:pPr marL="285750" indent="-285750">
              <a:buFont typeface="Arial" panose="020B0604020202020204" pitchFamily="34" charset="0"/>
              <a:buChar char="•"/>
            </a:pPr>
            <a:r>
              <a:rPr lang="en-US" dirty="0"/>
              <a:t>Natural Language Processing, or NLP</a:t>
            </a:r>
            <a:br>
              <a:rPr lang="en-US" dirty="0"/>
            </a:br>
            <a:endParaRPr lang="en-US" dirty="0"/>
          </a:p>
          <a:p>
            <a:pPr marL="285750" indent="-285750">
              <a:buFont typeface="Arial" panose="020B0604020202020204" pitchFamily="34" charset="0"/>
              <a:buChar char="•"/>
            </a:pPr>
            <a:r>
              <a:rPr lang="en-US" dirty="0"/>
              <a:t>Human communication through language</a:t>
            </a:r>
            <a:br>
              <a:rPr lang="en-US" dirty="0"/>
            </a:br>
            <a:endParaRPr lang="en-US" dirty="0"/>
          </a:p>
          <a:p>
            <a:pPr marL="285750" indent="-285750">
              <a:buFont typeface="Arial" panose="020B0604020202020204" pitchFamily="34" charset="0"/>
              <a:buChar char="•"/>
            </a:pPr>
            <a:r>
              <a:rPr lang="en-US" dirty="0"/>
              <a:t>Breakthrough Process of Neural Networks</a:t>
            </a:r>
            <a:br>
              <a:rPr lang="en-US" dirty="0"/>
            </a:br>
            <a:endParaRPr lang="en-US" dirty="0"/>
          </a:p>
          <a:p>
            <a:pPr marL="285750" indent="-285750">
              <a:buFont typeface="Arial" panose="020B0604020202020204" pitchFamily="34" charset="0"/>
              <a:buChar char="•"/>
            </a:pPr>
            <a:r>
              <a:rPr lang="en-US" dirty="0"/>
              <a:t>Large Language Models</a:t>
            </a:r>
            <a:br>
              <a:rPr lang="en-US" dirty="0"/>
            </a:br>
            <a:endParaRPr lang="en-US" dirty="0"/>
          </a:p>
          <a:p>
            <a:pPr marL="285750" indent="-285750">
              <a:buFont typeface="Arial" panose="020B0604020202020204" pitchFamily="34" charset="0"/>
              <a:buChar char="•"/>
            </a:pPr>
            <a:r>
              <a:rPr lang="en-US" dirty="0"/>
              <a:t>Example: </a:t>
            </a:r>
            <a:r>
              <a:rPr lang="en-US" dirty="0" err="1"/>
              <a:t>OpenAI</a:t>
            </a:r>
            <a:endParaRPr lang="en-US" dirty="0"/>
          </a:p>
          <a:p>
            <a:pPr marL="285750" indent="-285750">
              <a:buFont typeface="Arial" panose="020B0604020202020204" pitchFamily="34" charset="0"/>
              <a:buChar char="•"/>
            </a:pPr>
            <a:endParaRPr lang="en-US" dirty="0"/>
          </a:p>
        </p:txBody>
      </p:sp>
      <p:pic>
        <p:nvPicPr>
          <p:cNvPr id="11" name="Content Placeholder 10" descr="DALLE AI generated artwork of a girl working on a laptop under a tree in a forest.">
            <a:extLst>
              <a:ext uri="{FF2B5EF4-FFF2-40B4-BE49-F238E27FC236}">
                <a16:creationId xmlns:a16="http://schemas.microsoft.com/office/drawing/2014/main" id="{484993F4-35D1-8FA6-C4E1-15BCD2A3AAAA}"/>
              </a:ext>
            </a:extLst>
          </p:cNvPr>
          <p:cNvPicPr>
            <a:picLocks noGrp="1" noChangeAspect="1"/>
          </p:cNvPicPr>
          <p:nvPr>
            <p:ph idx="1"/>
          </p:nvPr>
        </p:nvPicPr>
        <p:blipFill>
          <a:blip r:embed="rId3"/>
          <a:stretch>
            <a:fillRect/>
          </a:stretch>
        </p:blipFill>
        <p:spPr bwMode="auto">
          <a:xfrm>
            <a:off x="5976249" y="659621"/>
            <a:ext cx="4873625" cy="48736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6C574A41-8314-6887-3A01-16C8B761DA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7211" y="6576059"/>
            <a:ext cx="717578" cy="2510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216770" y="5639154"/>
            <a:ext cx="4733026" cy="276999"/>
          </a:xfrm>
          <a:prstGeom prst="rect">
            <a:avLst/>
          </a:prstGeom>
          <a:noFill/>
        </p:spPr>
        <p:txBody>
          <a:bodyPr wrap="square" rtlCol="0">
            <a:spAutoFit/>
          </a:bodyPr>
          <a:lstStyle/>
          <a:p>
            <a:pPr algn="ctr"/>
            <a:r>
              <a:rPr lang="en-US" sz="1200" dirty="0"/>
              <a:t>Image Credit: DALL·E 2</a:t>
            </a:r>
          </a:p>
        </p:txBody>
      </p:sp>
    </p:spTree>
    <p:extLst>
      <p:ext uri="{BB962C8B-B14F-4D97-AF65-F5344CB8AC3E}">
        <p14:creationId xmlns:p14="http://schemas.microsoft.com/office/powerpoint/2010/main" val="91236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5328F-7A8E-8F08-A2BF-7665E46D5F96}"/>
              </a:ext>
            </a:extLst>
          </p:cNvPr>
          <p:cNvSpPr>
            <a:spLocks noGrp="1"/>
          </p:cNvSpPr>
          <p:nvPr>
            <p:ph type="title"/>
          </p:nvPr>
        </p:nvSpPr>
        <p:spPr/>
        <p:txBody>
          <a:bodyPr/>
          <a:lstStyle/>
          <a:p>
            <a:r>
              <a:rPr lang="en-US" b="1" dirty="0"/>
              <a:t>What is Open AI?</a:t>
            </a:r>
            <a:r>
              <a:rPr lang="en-US" dirty="0"/>
              <a:t/>
            </a:r>
            <a:br>
              <a:rPr lang="en-US" dirty="0"/>
            </a:br>
            <a:endParaRPr lang="en-US" dirty="0"/>
          </a:p>
        </p:txBody>
      </p:sp>
      <p:sp>
        <p:nvSpPr>
          <p:cNvPr id="4" name="Text Placeholder 3">
            <a:extLst>
              <a:ext uri="{FF2B5EF4-FFF2-40B4-BE49-F238E27FC236}">
                <a16:creationId xmlns:a16="http://schemas.microsoft.com/office/drawing/2014/main" id="{29006BD5-7C91-6DCA-65FB-14509CD22A79}"/>
              </a:ext>
            </a:extLst>
          </p:cNvPr>
          <p:cNvSpPr>
            <a:spLocks noGrp="1"/>
          </p:cNvSpPr>
          <p:nvPr>
            <p:ph type="body" sz="half" idx="2"/>
          </p:nvPr>
        </p:nvSpPr>
        <p:spPr/>
        <p:txBody>
          <a:bodyPr/>
          <a:lstStyle/>
          <a:p>
            <a:pPr marL="342900" indent="-342900">
              <a:buFont typeface="Arial" panose="020B0604020202020204" pitchFamily="34" charset="0"/>
              <a:buChar char="•"/>
            </a:pPr>
            <a:r>
              <a:rPr lang="en-US" sz="2000" dirty="0"/>
              <a:t>Hosted on the Microsoft cloud and Microsoft holds the exclusive license </a:t>
            </a:r>
          </a:p>
          <a:p>
            <a:pPr marL="342900" indent="-342900">
              <a:buFont typeface="Arial" panose="020B0604020202020204" pitchFamily="34" charset="0"/>
              <a:buChar char="•"/>
            </a:pPr>
            <a:r>
              <a:rPr lang="en-US" sz="2000" dirty="0"/>
              <a:t>Large Language Model called GPT-3 about 175B parameters. It is trained on about 45TB of text data from different datasets</a:t>
            </a:r>
          </a:p>
          <a:p>
            <a:pPr marL="342900" indent="-342900">
              <a:buFont typeface="Arial" panose="020B0604020202020204" pitchFamily="34" charset="0"/>
              <a:buChar char="•"/>
            </a:pPr>
            <a:r>
              <a:rPr lang="en-US" sz="2000" dirty="0"/>
              <a:t>Can generate text, audio, and images</a:t>
            </a:r>
          </a:p>
          <a:p>
            <a:pPr marL="342900" indent="-342900">
              <a:buFont typeface="Arial" panose="020B0604020202020204" pitchFamily="34" charset="0"/>
              <a:buChar char="•"/>
            </a:pPr>
            <a:r>
              <a:rPr lang="en-US" sz="2000" dirty="0"/>
              <a:t>Over 300 companies are developing apps based on the technology</a:t>
            </a:r>
          </a:p>
          <a:p>
            <a:endParaRPr lang="en-US" dirty="0"/>
          </a:p>
        </p:txBody>
      </p:sp>
      <p:pic>
        <p:nvPicPr>
          <p:cNvPr id="7170" name="Picture 2" descr="Logo for OpenAI">
            <a:extLst>
              <a:ext uri="{FF2B5EF4-FFF2-40B4-BE49-F238E27FC236}">
                <a16:creationId xmlns:a16="http://schemas.microsoft.com/office/drawing/2014/main" id="{CE9D41D7-C1F4-4E21-A3D4-6365EF1A935B}"/>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14381" r="1438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6C574A41-8314-6887-3A01-16C8B761DA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7211" y="6576059"/>
            <a:ext cx="717578" cy="251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337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F8A4C-2433-F24C-4A33-11AF3B9FDF57}"/>
              </a:ext>
            </a:extLst>
          </p:cNvPr>
          <p:cNvSpPr>
            <a:spLocks noGrp="1"/>
          </p:cNvSpPr>
          <p:nvPr>
            <p:ph type="title"/>
          </p:nvPr>
        </p:nvSpPr>
        <p:spPr/>
        <p:txBody>
          <a:bodyPr/>
          <a:lstStyle/>
          <a:p>
            <a:r>
              <a:rPr lang="en-US" dirty="0"/>
              <a:t>How Will the Rise of AI Writing Assistants Impact Higher Education?</a:t>
            </a:r>
          </a:p>
        </p:txBody>
      </p:sp>
      <p:sp>
        <p:nvSpPr>
          <p:cNvPr id="3" name="Content Placeholder 2">
            <a:extLst>
              <a:ext uri="{FF2B5EF4-FFF2-40B4-BE49-F238E27FC236}">
                <a16:creationId xmlns:a16="http://schemas.microsoft.com/office/drawing/2014/main" id="{C9AE2A89-FDBA-2333-DB15-924522650382}"/>
              </a:ext>
            </a:extLst>
          </p:cNvPr>
          <p:cNvSpPr>
            <a:spLocks noGrp="1"/>
          </p:cNvSpPr>
          <p:nvPr>
            <p:ph idx="1"/>
          </p:nvPr>
        </p:nvSpPr>
        <p:spPr/>
        <p:txBody>
          <a:bodyPr/>
          <a:lstStyle/>
          <a:p>
            <a:r>
              <a:rPr lang="en-US" dirty="0"/>
              <a:t>AI writing assistants will likely disrupt university teaching in a number of ways. For one, AI-assisted writing can help students write more accurately and concisely, which may reduce the need for face-to-face interaction with professors. Additionally, AI may be able to provide real-time feedback on student writing, making it easier for professors to identify areas where students need improvement. Finally, AI writing assistants could eventually become so sophisticated that they are able to generate entire essays or papers on their own, which would greatly reduce the amount of time professors spend grading student work. </a:t>
            </a:r>
            <a:br>
              <a:rPr lang="en-US" dirty="0"/>
            </a:br>
            <a:endParaRPr lang="en-US" dirty="0"/>
          </a:p>
        </p:txBody>
      </p:sp>
      <p:pic>
        <p:nvPicPr>
          <p:cNvPr id="5" name="Picture 2">
            <a:extLst>
              <a:ext uri="{FF2B5EF4-FFF2-40B4-BE49-F238E27FC236}">
                <a16:creationId xmlns:a16="http://schemas.microsoft.com/office/drawing/2014/main" id="{6C574A41-8314-6887-3A01-16C8B761DA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7211" y="6576059"/>
            <a:ext cx="717578" cy="251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238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B0D79-B72E-CC0B-F517-7881DBF03C53}"/>
              </a:ext>
            </a:extLst>
          </p:cNvPr>
          <p:cNvSpPr>
            <a:spLocks noGrp="1"/>
          </p:cNvSpPr>
          <p:nvPr>
            <p:ph type="title"/>
          </p:nvPr>
        </p:nvSpPr>
        <p:spPr/>
        <p:txBody>
          <a:bodyPr/>
          <a:lstStyle/>
          <a:p>
            <a:pPr algn="ctr"/>
            <a:r>
              <a:rPr lang="en-US" dirty="0"/>
              <a:t>That was written by an AI!</a:t>
            </a:r>
          </a:p>
        </p:txBody>
      </p:sp>
      <p:pic>
        <p:nvPicPr>
          <p:cNvPr id="8194" name="Picture 2">
            <a:extLst>
              <a:ext uri="{FF2B5EF4-FFF2-40B4-BE49-F238E27FC236}">
                <a16:creationId xmlns:a16="http://schemas.microsoft.com/office/drawing/2014/main" id="{4E9A176A-2BD3-6808-D578-2C383A69C9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3686"/>
            <a:ext cx="13876656" cy="65173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6C574A41-8314-6887-3A01-16C8B761DA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7211" y="6576059"/>
            <a:ext cx="717578" cy="251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572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A9D2D-64AB-90A8-7F5A-0CEC3E6F0A83}"/>
              </a:ext>
            </a:extLst>
          </p:cNvPr>
          <p:cNvSpPr>
            <a:spLocks noGrp="1"/>
          </p:cNvSpPr>
          <p:nvPr>
            <p:ph type="title"/>
          </p:nvPr>
        </p:nvSpPr>
        <p:spPr>
          <a:xfrm flipV="1">
            <a:off x="1036558" y="-514027"/>
            <a:ext cx="10515600" cy="110482"/>
          </a:xfrm>
        </p:spPr>
        <p:txBody>
          <a:bodyPr>
            <a:normAutofit fontScale="90000"/>
          </a:bodyPr>
          <a:lstStyle/>
          <a:p>
            <a:endParaRPr lang="en-US" dirty="0"/>
          </a:p>
        </p:txBody>
      </p:sp>
      <p:sp>
        <p:nvSpPr>
          <p:cNvPr id="3" name="Text Placeholder 2">
            <a:extLst>
              <a:ext uri="{FF2B5EF4-FFF2-40B4-BE49-F238E27FC236}">
                <a16:creationId xmlns:a16="http://schemas.microsoft.com/office/drawing/2014/main" id="{03D00809-BEB2-99E8-60DD-1FAAF6DF061D}"/>
              </a:ext>
            </a:extLst>
          </p:cNvPr>
          <p:cNvSpPr>
            <a:spLocks noGrp="1"/>
          </p:cNvSpPr>
          <p:nvPr>
            <p:ph type="body" idx="1"/>
          </p:nvPr>
        </p:nvSpPr>
        <p:spPr>
          <a:xfrm>
            <a:off x="839788" y="668337"/>
            <a:ext cx="5627185" cy="1836738"/>
          </a:xfrm>
        </p:spPr>
        <p:txBody>
          <a:bodyPr>
            <a:normAutofit/>
          </a:bodyPr>
          <a:lstStyle/>
          <a:p>
            <a:endParaRPr lang="en-US" dirty="0"/>
          </a:p>
          <a:p>
            <a:r>
              <a:rPr lang="en-US" sz="2800" dirty="0"/>
              <a:t>What can current AI writing assistants produce?</a:t>
            </a:r>
          </a:p>
          <a:p>
            <a:endParaRPr lang="en-US" dirty="0"/>
          </a:p>
        </p:txBody>
      </p:sp>
      <p:sp>
        <p:nvSpPr>
          <p:cNvPr id="4" name="Content Placeholder 3">
            <a:extLst>
              <a:ext uri="{FF2B5EF4-FFF2-40B4-BE49-F238E27FC236}">
                <a16:creationId xmlns:a16="http://schemas.microsoft.com/office/drawing/2014/main" id="{A23AF89F-14E7-D71A-5B87-E6C67C877CFB}"/>
              </a:ext>
            </a:extLst>
          </p:cNvPr>
          <p:cNvSpPr>
            <a:spLocks noGrp="1"/>
          </p:cNvSpPr>
          <p:nvPr>
            <p:ph sz="half" idx="2"/>
          </p:nvPr>
        </p:nvSpPr>
        <p:spPr/>
        <p:txBody>
          <a:bodyPr>
            <a:normAutofit fontScale="92500"/>
          </a:bodyPr>
          <a:lstStyle/>
          <a:p>
            <a:r>
              <a:rPr lang="en-US" dirty="0"/>
              <a:t>Easily answer short form questions</a:t>
            </a:r>
          </a:p>
          <a:p>
            <a:r>
              <a:rPr lang="en-US" dirty="0"/>
              <a:t>Produce essays of a C or B- quality in minutes through prompt engineering--a process of entering commands in the API to shape an output</a:t>
            </a:r>
          </a:p>
          <a:p>
            <a:r>
              <a:rPr lang="en-US" dirty="0"/>
              <a:t>Write in a variety of genres, tones, and personas for a multitude of audiences </a:t>
            </a:r>
          </a:p>
          <a:p>
            <a:endParaRPr lang="en-US" dirty="0"/>
          </a:p>
        </p:txBody>
      </p:sp>
      <p:sp>
        <p:nvSpPr>
          <p:cNvPr id="5" name="Text Placeholder 4">
            <a:extLst>
              <a:ext uri="{FF2B5EF4-FFF2-40B4-BE49-F238E27FC236}">
                <a16:creationId xmlns:a16="http://schemas.microsoft.com/office/drawing/2014/main" id="{2904D318-7DF3-6F8B-1A15-4EFF94581A5E}"/>
              </a:ext>
            </a:extLst>
          </p:cNvPr>
          <p:cNvSpPr>
            <a:spLocks noGrp="1"/>
          </p:cNvSpPr>
          <p:nvPr>
            <p:ph type="body" sz="quarter" idx="3"/>
          </p:nvPr>
        </p:nvSpPr>
        <p:spPr>
          <a:xfrm>
            <a:off x="6466973" y="150470"/>
            <a:ext cx="5259388" cy="1972640"/>
          </a:xfrm>
        </p:spPr>
        <p:txBody>
          <a:bodyPr>
            <a:normAutofit/>
          </a:bodyPr>
          <a:lstStyle/>
          <a:p>
            <a:r>
              <a:rPr lang="en-US" sz="2800" dirty="0"/>
              <a:t>Two AI-generated essays</a:t>
            </a:r>
          </a:p>
          <a:p>
            <a:endParaRPr lang="en-US" dirty="0"/>
          </a:p>
        </p:txBody>
      </p:sp>
      <p:sp>
        <p:nvSpPr>
          <p:cNvPr id="6" name="Content Placeholder 5">
            <a:extLst>
              <a:ext uri="{FF2B5EF4-FFF2-40B4-BE49-F238E27FC236}">
                <a16:creationId xmlns:a16="http://schemas.microsoft.com/office/drawing/2014/main" id="{AEECC41A-4B84-36FA-B73C-100A29C6E53B}"/>
              </a:ext>
            </a:extLst>
          </p:cNvPr>
          <p:cNvSpPr>
            <a:spLocks noGrp="1"/>
          </p:cNvSpPr>
          <p:nvPr>
            <p:ph sz="quarter" idx="4"/>
          </p:nvPr>
        </p:nvSpPr>
        <p:spPr/>
        <p:txBody>
          <a:bodyPr>
            <a:normAutofit lnSpcReduction="10000"/>
          </a:bodyPr>
          <a:lstStyle/>
          <a:p>
            <a:r>
              <a:rPr lang="en-US" dirty="0"/>
              <a:t>I generated two essays with Open AI's API, </a:t>
            </a:r>
            <a:r>
              <a:rPr lang="en-US" dirty="0" err="1"/>
              <a:t>Hyperwrite</a:t>
            </a:r>
            <a:r>
              <a:rPr lang="en-US" dirty="0"/>
              <a:t>- a GPT-3 powered app, and </a:t>
            </a:r>
            <a:r>
              <a:rPr lang="en-US" dirty="0" err="1"/>
              <a:t>Quillbot-Coursehero's</a:t>
            </a:r>
            <a:r>
              <a:rPr lang="en-US" dirty="0"/>
              <a:t> paraphrasing AI.</a:t>
            </a:r>
          </a:p>
          <a:p>
            <a:r>
              <a:rPr lang="en-US" dirty="0"/>
              <a:t>Each essay took between 10-20 minutes to compose</a:t>
            </a:r>
          </a:p>
          <a:p>
            <a:r>
              <a:rPr lang="en-US" dirty="0"/>
              <a:t>Test 1 cost me $1.20 to produce, while Test 2 was free</a:t>
            </a:r>
          </a:p>
          <a:p>
            <a:endParaRPr lang="en-US" dirty="0"/>
          </a:p>
        </p:txBody>
      </p:sp>
      <p:pic>
        <p:nvPicPr>
          <p:cNvPr id="8" name="Picture 2">
            <a:extLst>
              <a:ext uri="{FF2B5EF4-FFF2-40B4-BE49-F238E27FC236}">
                <a16:creationId xmlns:a16="http://schemas.microsoft.com/office/drawing/2014/main" id="{6C574A41-8314-6887-3A01-16C8B761DA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7211" y="6576059"/>
            <a:ext cx="717578" cy="251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4048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1511</TotalTime>
  <Words>2330</Words>
  <Application>Microsoft Office PowerPoint</Application>
  <PresentationFormat>Widescreen</PresentationFormat>
  <Paragraphs>246</Paragraphs>
  <Slides>23</Slides>
  <Notes>19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Wingdings</vt:lpstr>
      <vt:lpstr>Office Theme</vt:lpstr>
      <vt:lpstr>Is Turing Taking Your Tests? Recent Developments in AI, and How They May Impact Your Teaching.</vt:lpstr>
      <vt:lpstr>Who was Alan Turing and why are we referencing him?  </vt:lpstr>
      <vt:lpstr>The Turing Test, a.k.a., The Imitation Game</vt:lpstr>
      <vt:lpstr>What is Artificial Intelligence? </vt:lpstr>
      <vt:lpstr>The Advent of Natural Language Processing </vt:lpstr>
      <vt:lpstr>What is Open AI? </vt:lpstr>
      <vt:lpstr>How Will the Rise of AI Writing Assistants Impact Higher Education?</vt:lpstr>
      <vt:lpstr>That was written by an AI!</vt:lpstr>
      <vt:lpstr>PowerPoint Presentation</vt:lpstr>
      <vt:lpstr>Developers </vt:lpstr>
      <vt:lpstr>Text to Image Generators</vt:lpstr>
      <vt:lpstr>Tools-Fermat</vt:lpstr>
      <vt:lpstr>Tools-Elicit </vt:lpstr>
      <vt:lpstr>Teaching and Learning Implications</vt:lpstr>
      <vt:lpstr>Teaching and Learning Implications: Writing to Learn</vt:lpstr>
      <vt:lpstr>Teaching and Learning Implications: Writing to Learn: Packback</vt:lpstr>
      <vt:lpstr>Teaching and Learning Implications: Writing to Demonstrate Understanding</vt:lpstr>
      <vt:lpstr>Comparison to Search? </vt:lpstr>
      <vt:lpstr>Comparison to Search ?</vt:lpstr>
      <vt:lpstr>AI Bias &amp;  Hate Speech </vt:lpstr>
      <vt:lpstr>Next Steps</vt:lpstr>
      <vt:lpstr>How your handout was generated </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 Turing Taking Your Tests? Recent Developments in AI, and How They May Impact Your Teaching.</dc:title>
  <dc:creator>Marc Watkins</dc:creator>
  <cp:lastModifiedBy>Center for Excellence in Teaching and Learning</cp:lastModifiedBy>
  <cp:revision>46</cp:revision>
  <dcterms:created xsi:type="dcterms:W3CDTF">2022-08-23T23:43:28Z</dcterms:created>
  <dcterms:modified xsi:type="dcterms:W3CDTF">2022-08-29T19:22:26Z</dcterms:modified>
</cp:coreProperties>
</file>